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7" r:id="rId4"/>
    <p:sldId id="293" r:id="rId5"/>
    <p:sldId id="279" r:id="rId6"/>
    <p:sldId id="269" r:id="rId7"/>
    <p:sldId id="301" r:id="rId8"/>
    <p:sldId id="271" r:id="rId9"/>
    <p:sldId id="272" r:id="rId10"/>
    <p:sldId id="292" r:id="rId11"/>
    <p:sldId id="303" r:id="rId12"/>
    <p:sldId id="273" r:id="rId13"/>
    <p:sldId id="305" r:id="rId14"/>
    <p:sldId id="307" r:id="rId15"/>
    <p:sldId id="308" r:id="rId16"/>
    <p:sldId id="309" r:id="rId17"/>
    <p:sldId id="275" r:id="rId18"/>
    <p:sldId id="304" r:id="rId19"/>
    <p:sldId id="298" r:id="rId20"/>
    <p:sldId id="299" r:id="rId21"/>
    <p:sldId id="276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FE594"/>
    <a:srgbClr val="818382"/>
    <a:srgbClr val="3B3D3C"/>
    <a:srgbClr val="262727"/>
    <a:srgbClr val="BE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9278" autoAdjust="0"/>
  </p:normalViewPr>
  <p:slideViewPr>
    <p:cSldViewPr>
      <p:cViewPr varScale="1">
        <p:scale>
          <a:sx n="114" d="100"/>
          <a:sy n="114" d="100"/>
        </p:scale>
        <p:origin x="19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440" y="90"/>
      </p:cViewPr>
      <p:guideLst>
        <p:guide orient="horz" pos="2304"/>
        <p:guide pos="30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7861"/>
            <a:ext cx="4161566" cy="366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396" y="6947861"/>
            <a:ext cx="4161566" cy="366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38403516-8296-4EC7-BBA5-F317D9B0F5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7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638" y="5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313" y="3475688"/>
            <a:ext cx="7040582" cy="32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949037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638" y="6949037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F0CD8A6E-A61A-407A-804B-83EFBE43C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878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CC7ABD4-C7A9-450C-B51F-78DA22926534}" type="slidenum">
              <a:rPr kumimoji="0" lang="en-US" altLang="zh-TW" sz="1200" smtClean="0"/>
              <a:pPr/>
              <a:t>1</a:t>
            </a:fld>
            <a:endParaRPr kumimoji="0"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7077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10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09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11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1888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A3E3DAC-207F-4E46-AD97-1A6C998A537E}" type="slidenum">
              <a:rPr kumimoji="0" lang="en-US" altLang="zh-TW" sz="1200" smtClean="0"/>
              <a:pPr/>
              <a:t>12</a:t>
            </a:fld>
            <a:endParaRPr kumimoji="0"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合資格同學會在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2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月中收到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email invitation;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詳述各助學金申請資格；同學必須閱讀清楚整份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Guideline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deadline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前遞交所有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supporting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 同 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form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去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SAO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785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13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824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14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36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15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0042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16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3973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17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0178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A3E3DAC-207F-4E46-AD97-1A6C998A537E}" type="slidenum">
              <a:rPr kumimoji="0" lang="en-US" altLang="zh-TW" sz="1200" smtClean="0"/>
              <a:pPr/>
              <a:t>18</a:t>
            </a:fld>
            <a:endParaRPr kumimoji="0"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合資格同學會在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2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月中收到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email invitation;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詳述各助學金申請資格；同學必須閱讀清楚整份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Guideline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deadline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前遞交所有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supporting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 同 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form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去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SAO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7582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19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418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2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4327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20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55319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C4A61C7-A718-4D80-891C-7D156E1C55B9}" type="slidenum">
              <a:rPr kumimoji="0" lang="en-US" altLang="zh-TW" sz="1200" smtClean="0"/>
              <a:pPr/>
              <a:t>21</a:t>
            </a:fld>
            <a:endParaRPr kumimoji="0"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9587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DBC4B4A-E375-40CD-A202-16C102517858}" type="slidenum">
              <a:rPr kumimoji="0" lang="en-US" altLang="zh-TW" sz="1200" smtClean="0"/>
              <a:pPr/>
              <a:t>3</a:t>
            </a:fld>
            <a:endParaRPr kumimoji="0" lang="en-US" altLang="zh-TW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Background Information: for full-time UGC-funded students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必須被獲選參加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IO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／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GCA organized SEP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目的：幫助有經濟困難嘅同學參加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同學必須通過家庭入息審查，入息審查會按照一般批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HKIEd General Bursary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啲做法去做，同學唔係一申請就有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4943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4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292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5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104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6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4402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7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3220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3115004-6B00-4A86-86A5-9636F567E473}" type="slidenum">
              <a:rPr kumimoji="0" lang="en-US" altLang="zh-TW" sz="1200" smtClean="0"/>
              <a:pPr/>
              <a:t>8</a:t>
            </a:fld>
            <a:endParaRPr kumimoji="0" lang="en-US" altLang="zh-TW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讀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full-time UGC-funded </a:t>
            </a:r>
            <a:r>
              <a:rPr lang="en-US" altLang="zh-TW" dirty="0" err="1">
                <a:latin typeface="Arial" pitchFamily="34" charset="0"/>
                <a:ea typeface="ヒラギノ角ゴ Pro W3"/>
              </a:rPr>
              <a:t>programme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 LOCAL students 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必須被獲選參加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IO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／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GCA organized SEP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同學必須通過家庭入息審查，入息審查會按照一般批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HKIEd General Bursary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啲做法去做，同學唔係一申請就有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同學如獲發助學金，而獲發助學金之後，個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shortfall of estimated cost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不能多於該地區的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bursary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以下有兩個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example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說明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6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9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643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93CB-2655-4668-94DE-4216DCEA5D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42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A7D6-52FD-43D1-89C6-8FEB33AB0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0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74AA-CBD0-4060-B176-C7A3532182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9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ABBD-D733-4AB0-A719-3A66A9FC92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23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A84D-EC56-464C-A035-F5E4FF666A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3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ED77-D7A5-42AE-A3BF-4FE9F4E8B7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6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CA4A-C555-4205-83CD-B25FF8205E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48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D274-672F-40AB-9726-B6FD1F350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9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C385-1DA7-4245-A32C-923E30234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4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CC17-54D2-4605-878E-7E69AE75A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55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DC10-C6E8-4AC8-B120-B02197EB39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9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1228D576-B702-413C-819A-8005CBC6C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hk.hk/sao/info/student_finance/schemes_for_subsidy_on_exchange/" TargetMode="External"/><Relationship Id="rId4" Type="http://schemas.openxmlformats.org/officeDocument/2006/relationships/hyperlink" Target="mailto:saosfa@eduhk.h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eltandroad.hktdc.com/en/country-profiles/country-profiles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Grp="1" noChangeArrowheads="1"/>
          </p:cNvSpPr>
          <p:nvPr>
            <p:ph type="ctrTitle"/>
          </p:nvPr>
        </p:nvSpPr>
        <p:spPr>
          <a:xfrm>
            <a:off x="468312" y="2276872"/>
            <a:ext cx="8640191" cy="3816424"/>
          </a:xfrm>
        </p:spPr>
        <p:txBody>
          <a:bodyPr/>
          <a:lstStyle/>
          <a:p>
            <a:pPr indent="-457200" algn="l">
              <a:spcBef>
                <a:spcPct val="50000"/>
              </a:spcBef>
              <a:defRPr/>
            </a:pP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- Scheme for Subsidy on Exchange for Post-secondary Students (SSE) </a:t>
            </a: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- </a:t>
            </a: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</a:rPr>
              <a:t>Scheme for Means-tested Subsidy on </a:t>
            </a: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Exchange to “Belt and Road” Regions for Post-secondary Students (Means-tested SSEBR)</a:t>
            </a: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1800" dirty="0">
                <a:solidFill>
                  <a:srgbClr val="262727"/>
                </a:solidFill>
                <a:latin typeface="Calibri" pitchFamily="34" charset="0"/>
                <a:cs typeface="+mj-cs"/>
              </a:rPr>
              <a:t> </a:t>
            </a:r>
            <a:br>
              <a:rPr lang="en-US" altLang="zh-TW" sz="1800" dirty="0">
                <a:solidFill>
                  <a:srgbClr val="262727"/>
                </a:solidFill>
                <a:latin typeface="Calibri" pitchFamily="34" charset="0"/>
                <a:cs typeface="+mj-cs"/>
              </a:rPr>
            </a:b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+mj-cs"/>
              </a:rPr>
              <a:t>Nov 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B93CB-2655-4668-94DE-4216DCEA5D5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7" y="332656"/>
            <a:ext cx="5410200" cy="2078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15005"/>
              </p:ext>
            </p:extLst>
          </p:nvPr>
        </p:nvGraphicFramePr>
        <p:xfrm>
          <a:off x="467545" y="946150"/>
          <a:ext cx="8496943" cy="5510169"/>
        </p:xfrm>
        <a:graphic>
          <a:graphicData uri="http://schemas.openxmlformats.org/drawingml/2006/table">
            <a:tbl>
              <a:tblPr firstRow="1" bandRow="1"/>
              <a:tblGrid>
                <a:gridCol w="14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Major Features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SSE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Means-tested</a:t>
                      </a:r>
                      <a:r>
                        <a:rPr lang="en-US" sz="1200" u="sng" kern="0" baseline="0" dirty="0">
                          <a:effectLst/>
                        </a:rPr>
                        <a:t> </a:t>
                      </a:r>
                      <a:r>
                        <a:rPr lang="en-US" sz="1200" u="sng" kern="0" dirty="0">
                          <a:effectLst/>
                        </a:rPr>
                        <a:t>SSEBR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Eligible Exchange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Activity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US" sz="120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2 weeks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country/economy,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</a:t>
                      </a:r>
                      <a:r>
                        <a:rPr lang="en-US" sz="1200" b="1" kern="0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the Mainland/Taiwan/Macao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8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Subsidy Amount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(including Middle East)	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7,000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8,000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North America	 9,000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Central &amp;South America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	15,000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&amp; Caribbean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6,000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10,000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25,000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45,000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(including Middle East,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3,000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excluding Mainland/Taiwan/Macao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             7,000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             8,000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 &amp; South America &amp;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15,000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Caribbean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	Subsidy Amount ($)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5-13	                                   3,500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                       6,000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                     10,000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                     25,000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                     45,000</a:t>
                      </a: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6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 their study in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twice at most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subjected to max. amount of subsidy to be received by him/her under Means-tested SSEBR 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2312" y="1627059"/>
            <a:ext cx="7699375" cy="4536504"/>
          </a:xfrm>
        </p:spPr>
        <p:txBody>
          <a:bodyPr/>
          <a:lstStyle/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Supporting Documents Needed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83567" y="1882984"/>
            <a:ext cx="8280400" cy="27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SID copy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2. Grant/Loan Notification Result or </a:t>
            </a: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Notification Letter on Comprehensive  Social Security Assistance (if any)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3. Acceptance Letter issued from the overseas exchange institution</a:t>
            </a:r>
          </a:p>
          <a:p>
            <a:pPr marL="0" indent="0" algn="just" eaLnBrk="1" hangingPunct="1">
              <a:buNone/>
              <a:defRPr/>
            </a:pPr>
            <a:endParaRPr kumimoji="0" lang="en-US" altLang="zh-TW" sz="2200" i="1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kumimoji="0" lang="en-US" altLang="zh-TW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*</a:t>
            </a:r>
            <a:r>
              <a:rPr kumimoji="0" lang="en-US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Incomplete or late applications will not be processed</a:t>
            </a:r>
            <a:endParaRPr kumimoji="0" lang="en-US" altLang="zh-TW" sz="2200" b="1" i="1" dirty="0">
              <a:solidFill>
                <a:srgbClr val="C0000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0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5650" y="908720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Approved means-tested grant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917" r="6952" b="54832"/>
          <a:stretch/>
        </p:blipFill>
        <p:spPr bwMode="auto">
          <a:xfrm>
            <a:off x="1624201" y="1708618"/>
            <a:ext cx="6199132" cy="47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835696" y="2636912"/>
            <a:ext cx="1584176" cy="216024"/>
          </a:xfrm>
          <a:prstGeom prst="roundRect">
            <a:avLst/>
          </a:prstGeom>
          <a:noFill/>
          <a:ln w="1587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79712" y="3933056"/>
            <a:ext cx="3024336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4941168"/>
            <a:ext cx="40324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832" y="5733256"/>
            <a:ext cx="2140818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733256"/>
            <a:ext cx="15185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Amount &gt; 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1" y="4935083"/>
            <a:ext cx="185353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TSFS / FASP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800" y="3865713"/>
            <a:ext cx="25305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Student ID &amp; HKID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2227" y="230267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Student Name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5696" y="2636912"/>
            <a:ext cx="1078954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FFFF"/>
                </a:solidFill>
                <a:latin typeface="Calibri" pitchFamily="34" charset="0"/>
              </a:rPr>
              <a:t>Non-means-tested Schemes for Subsidy on Exchange</a:t>
            </a:r>
            <a:b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Non-means-tested Mainland Experience Subsidy (Non-means-tested MES)</a:t>
            </a:r>
          </a:p>
          <a:p>
            <a:r>
              <a:rPr lang="en-US" dirty="0"/>
              <a:t>Non-means-tested SSEBR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03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13176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Schemes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0761"/>
              </p:ext>
            </p:extLst>
          </p:nvPr>
        </p:nvGraphicFramePr>
        <p:xfrm>
          <a:off x="1043534" y="1516142"/>
          <a:ext cx="7056784" cy="4752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8">
                  <a:extLst>
                    <a:ext uri="{9D8B030D-6E8A-4147-A177-3AD203B41FA5}">
                      <a16:colId xmlns:a16="http://schemas.microsoft.com/office/drawing/2014/main" val="2125020286"/>
                    </a:ext>
                  </a:extLst>
                </a:gridCol>
                <a:gridCol w="337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Non-means-tested MES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Non-means-tested SSEBR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78"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comprising substantive teaching and learning elements to be held in  the Mainland</a:t>
                      </a: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countries, </a:t>
                      </a: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 the Mainland/Taiwan/Macao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Organised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and/or endorsed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the exchange activity is not organized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the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osting institution must be a recognized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educational institution/body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either in Hong Kong or in the home country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3 days 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Programme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 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5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6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 things being equal, priority to be given to credit-bearing or award-bearing exchange activities.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Eligible Exchange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117817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12693"/>
              </p:ext>
            </p:extLst>
          </p:nvPr>
        </p:nvGraphicFramePr>
        <p:xfrm>
          <a:off x="467545" y="946150"/>
          <a:ext cx="8496943" cy="5510169"/>
        </p:xfrm>
        <a:graphic>
          <a:graphicData uri="http://schemas.openxmlformats.org/drawingml/2006/table">
            <a:tbl>
              <a:tblPr firstRow="1" bandRow="1"/>
              <a:tblGrid>
                <a:gridCol w="14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Major Features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Non-means-tested</a:t>
                      </a:r>
                      <a:r>
                        <a:rPr lang="en-US" sz="1200" u="sng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Non-means-tested</a:t>
                      </a:r>
                      <a:r>
                        <a:rPr lang="en-US" sz="1200" u="sng" kern="0" baseline="0" dirty="0">
                          <a:effectLst/>
                        </a:rPr>
                        <a:t> </a:t>
                      </a:r>
                      <a:r>
                        <a:rPr lang="en-US" sz="1200" u="sng" kern="0" dirty="0">
                          <a:effectLst/>
                        </a:rPr>
                        <a:t>SSEBR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Eligible Exchange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Activity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 to be held in the Mainland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 duration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US" sz="120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3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country/economy,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</a:t>
                      </a:r>
                      <a:r>
                        <a:rPr lang="en-US" sz="1200" b="1" kern="0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the Mainland/Taiwan/Macao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8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Subsidy Amount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Subsidy Amount($)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Mainland              900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5-13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1,050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1,800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7,500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13,500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(including Middle East,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excluding Mainland/Taiwan/Macao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             2,100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             2,400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 &amp; South America &amp;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4,500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Caribbean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5-13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    1,050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1,800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   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    7,500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    13,500</a:t>
                      </a: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6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effectLst/>
                        </a:rPr>
                        <a:t>Local and Non-local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 their study in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effectLst/>
                        </a:rPr>
                        <a:t>Local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their study in the </a:t>
                      </a:r>
                      <a:r>
                        <a:rPr lang="en-US" sz="1200" kern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Schemes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2312" y="1627059"/>
            <a:ext cx="7699375" cy="4536504"/>
          </a:xfrm>
        </p:spPr>
        <p:txBody>
          <a:bodyPr/>
          <a:lstStyle/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Supporting Documents Needed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83567" y="1882984"/>
            <a:ext cx="8280400" cy="27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SID copy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2. </a:t>
            </a: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Acceptance Letter issued from the overseas exchange institution</a:t>
            </a:r>
          </a:p>
          <a:p>
            <a:pPr marL="0" indent="0" algn="just" eaLnBrk="1" hangingPunct="1">
              <a:buNone/>
              <a:defRPr/>
            </a:pPr>
            <a:endParaRPr kumimoji="0" lang="en-US" altLang="zh-TW" sz="2200" i="1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kumimoji="0" lang="en-US" altLang="zh-TW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*</a:t>
            </a:r>
            <a:r>
              <a:rPr kumimoji="0" lang="en-US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Incomplete or late applications will not be processed</a:t>
            </a:r>
            <a:endParaRPr kumimoji="0" lang="en-US" altLang="zh-TW" sz="2200" b="1" i="1" dirty="0">
              <a:solidFill>
                <a:srgbClr val="C0000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79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Subsidy Recipient’s Obligations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For both means-tested and 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31800" y="1804210"/>
            <a:ext cx="8280400" cy="4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kumimoji="0" lang="en-US" sz="2500" kern="0" dirty="0">
                <a:latin typeface="Calibri" panose="020F0502020204030204" pitchFamily="34" charset="0"/>
              </a:rPr>
              <a:t>Sign an online undertaking form to comply with respective terms and conditions; and </a:t>
            </a:r>
          </a:p>
          <a:p>
            <a:pPr marL="0" indent="0">
              <a:buFontTx/>
              <a:buNone/>
            </a:pPr>
            <a:endParaRPr kumimoji="0" lang="en-US" sz="2500" kern="0" dirty="0">
              <a:latin typeface="Calibri" panose="020F0502020204030204" pitchFamily="34" charset="0"/>
            </a:endParaRPr>
          </a:p>
          <a:p>
            <a:r>
              <a:rPr kumimoji="0" lang="en-US" sz="2500" kern="0" dirty="0">
                <a:latin typeface="Calibri" panose="020F0502020204030204" pitchFamily="34" charset="0"/>
              </a:rPr>
              <a:t>Submit </a:t>
            </a:r>
            <a:r>
              <a:rPr kumimoji="0" lang="en-US" sz="2500" b="1" kern="0" dirty="0">
                <a:latin typeface="Calibri" panose="020F0502020204030204" pitchFamily="34" charset="0"/>
              </a:rPr>
              <a:t>Declaration for Exchange Subsidy Claim Form </a:t>
            </a:r>
            <a:r>
              <a:rPr kumimoji="0" lang="en-US" sz="2500" kern="0" dirty="0">
                <a:latin typeface="Calibri" panose="020F0502020204030204" pitchFamily="34" charset="0"/>
              </a:rPr>
              <a:t>together with three major receipt copies </a:t>
            </a:r>
            <a:r>
              <a:rPr kumimoji="0" lang="en-US" sz="2500" u="sng" kern="0" dirty="0">
                <a:latin typeface="Calibri" panose="020F0502020204030204" pitchFamily="34" charset="0"/>
              </a:rPr>
              <a:t>WITHIN one month after the </a:t>
            </a:r>
            <a:r>
              <a:rPr kumimoji="0" lang="en-US" sz="2500" u="sng" kern="0" dirty="0" err="1">
                <a:latin typeface="Calibri" panose="020F0502020204030204" pitchFamily="34" charset="0"/>
              </a:rPr>
              <a:t>programme</a:t>
            </a:r>
            <a:r>
              <a:rPr kumimoji="0" lang="en-US" sz="2500" u="sng" kern="0" dirty="0">
                <a:latin typeface="Calibri" panose="020F0502020204030204" pitchFamily="34" charset="0"/>
              </a:rPr>
              <a:t> end date</a:t>
            </a:r>
            <a:r>
              <a:rPr kumimoji="0" lang="en-US" sz="2500" kern="0" dirty="0">
                <a:latin typeface="Calibri" panose="020F0502020204030204" pitchFamily="34" charset="0"/>
              </a:rPr>
              <a:t>.</a:t>
            </a:r>
          </a:p>
          <a:p>
            <a:endParaRPr kumimoji="0" lang="en-US" altLang="zh-TW" sz="2500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kumimoji="0" lang="en-US" altLang="zh-TW" sz="2400" i="1" kern="0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EdUHK</a:t>
            </a:r>
            <a:r>
              <a:rPr kumimoji="0" lang="en-US" altLang="zh-TW" sz="2400" i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 reserves the right to demand return of any subsidy amount granted if the subsidy recipients do not fulfill any of the above conditions </a:t>
            </a:r>
            <a:r>
              <a:rPr kumimoji="0" lang="en-US" sz="2400" i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or subsidy received is greater than actual direct costs associated with the exchange activity</a:t>
            </a:r>
            <a:endParaRPr kumimoji="0" lang="en-US" altLang="zh-TW" sz="2400" i="1" kern="0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6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4856" y="855996"/>
            <a:ext cx="7632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sz="3000" b="1" dirty="0">
                <a:solidFill>
                  <a:srgbClr val="E37823"/>
                </a:solidFill>
                <a:latin typeface="Calibri" pitchFamily="34" charset="0"/>
              </a:rPr>
              <a:t>Declaration for Exchange Subsidy Claim Form </a:t>
            </a:r>
            <a:endParaRPr kumimoji="0" lang="en-US" altLang="zh-TW" sz="3000" b="1" dirty="0">
              <a:solidFill>
                <a:srgbClr val="E37823"/>
              </a:solidFill>
              <a:latin typeface="Calibri" pitchFamily="34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835696" y="2636912"/>
            <a:ext cx="1584176" cy="216024"/>
          </a:xfrm>
          <a:prstGeom prst="roundRect">
            <a:avLst/>
          </a:prstGeom>
          <a:noFill/>
          <a:ln w="1587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For both means-tested and 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851920" y="3140174"/>
            <a:ext cx="39749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4" y="1631341"/>
            <a:ext cx="3676440" cy="4982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279003"/>
            <a:ext cx="4759977" cy="27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683568" y="2348880"/>
            <a:ext cx="80645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  <a:t>Workflow</a:t>
            </a:r>
            <a:b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</a:br>
            <a:endParaRPr kumimoji="0" lang="en-US" altLang="zh-TW" sz="4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0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179512" y="1844675"/>
            <a:ext cx="85328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  <a:t>Schemes for Subsidy on Exchange</a:t>
            </a:r>
            <a:endParaRPr kumimoji="0" lang="en-US" altLang="zh-TW" sz="4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895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" y="4462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Application Flowchart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678" y="4300469"/>
            <a:ext cx="85074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*</a:t>
            </a:r>
            <a:r>
              <a:rPr lang="en-US" dirty="0"/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 approved subsidy will be issued in two installments: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70%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will be issued before the exchange activity while the remaining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30%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will be issued after submission of Declaration for Exchange Subsidy Claim Form.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* Student should launch application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within one month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after the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end date, the latest, while the exchange activity in a certain academic year should be completed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 or before 31 August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of that academic year only. 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6" y="1652713"/>
            <a:ext cx="8533344" cy="2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4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Enquiries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270127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4443" y="1894880"/>
            <a:ext cx="7918648" cy="424874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Student Affairs Office</a:t>
            </a:r>
          </a:p>
          <a:p>
            <a:pPr eaLnBrk="1" hangingPunct="1">
              <a:buNone/>
              <a:defRPr/>
            </a:pPr>
            <a:r>
              <a:rPr lang="en-US" altLang="zh-TW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Ms. Sally Ng</a:t>
            </a: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Email:</a:t>
            </a:r>
            <a:r>
              <a:rPr lang="en-US" altLang="zh-TW" sz="2600" dirty="0">
                <a:latin typeface="Calibri" pitchFamily="34" charset="0"/>
                <a:cs typeface="+mn-cs"/>
              </a:rPr>
              <a:t> </a:t>
            </a:r>
            <a:r>
              <a:rPr lang="en-US" altLang="zh-TW" sz="2600" dirty="0">
                <a:latin typeface="Calibri" pitchFamily="34" charset="0"/>
                <a:cs typeface="+mn-cs"/>
                <a:hlinkClick r:id="rId4"/>
              </a:rPr>
              <a:t>saosfa@eduhk.hk</a:t>
            </a:r>
            <a:r>
              <a:rPr lang="en-US" altLang="zh-TW" sz="2600" dirty="0">
                <a:latin typeface="Calibri" pitchFamily="34" charset="0"/>
                <a:cs typeface="+mn-cs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Webpage: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  <a:hlinkClick r:id="rId5"/>
              </a:rPr>
              <a:t>https://www.eduhk.hk/sao/info/student_finance/schemes_for_subsidy_on_exchange/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US" altLang="zh-TW" sz="2400" dirty="0"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Location: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Cho Kwai Chee Foundation Building,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1/F-01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Office Hour: 	[Mon-Fri]  8:30 am – 5:20 pm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980728"/>
            <a:ext cx="799306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Background</a:t>
            </a:r>
          </a:p>
          <a:p>
            <a:pPr eaLnBrk="0" hangingPunct="0">
              <a:defRPr/>
            </a:pPr>
            <a:endParaRPr kumimoji="0" lang="en-US" altLang="zh-TW" sz="2000" dirty="0"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provide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local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students of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full-time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locally-accredited </a:t>
            </a:r>
            <a:r>
              <a:rPr kumimoji="0"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programmes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at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undergraduate levels (including top-up)</a:t>
            </a:r>
            <a:r>
              <a:rPr kumimoji="0"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with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means-tested grant</a:t>
            </a:r>
            <a:r>
              <a:rPr kumimoji="0"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participate in exchange activities outside Hong Kong</a:t>
            </a:r>
          </a:p>
          <a:p>
            <a:pPr algn="just" eaLnBrk="0" hangingPunct="0">
              <a:defRPr/>
            </a:pPr>
            <a:endParaRPr kumimoji="0"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ensure that no post-secondary students will be denied access to exchange activities due to a lack of financial means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endParaRPr kumimoji="0"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</a:rPr>
              <a:t>SSEBR is specially established to strengthen and promote further educational exchanges between Hong Kong and the nearby countries along the Belt and Road (B&amp;R) regions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endParaRPr kumimoji="0"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eaLnBrk="0" hangingPunct="0">
              <a:defRPr/>
            </a:pPr>
            <a:endParaRPr kumimoji="0" lang="en-US" altLang="zh-TW" sz="2800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901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13176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32172"/>
              </p:ext>
            </p:extLst>
          </p:nvPr>
        </p:nvGraphicFramePr>
        <p:xfrm>
          <a:off x="1043534" y="1516142"/>
          <a:ext cx="7056784" cy="4752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SSE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Means-tested SSEBR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7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countries, excluding the Mainland/Taiwan/Macao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Organized  and/or endorsed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the exchange activity is not organized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the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osting institution must be a recognized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educational institution/body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either in Hong Kong or in the home country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14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 things being equal, priority to be given to credit-bearing or award-bearing exchange activities.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Eligible Exchange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119050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71600" y="826007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7504" y="903571"/>
            <a:ext cx="9036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kumimoji="0" lang="en-US" altLang="zh-TW" sz="2000" b="1" dirty="0">
                <a:solidFill>
                  <a:srgbClr val="E37823"/>
                </a:solidFill>
                <a:latin typeface="Calibri" pitchFamily="34" charset="0"/>
              </a:rPr>
              <a:t> “Belt and Road” country/economy listed at Hong Kong Trade Development Council 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272" y="6416166"/>
            <a:ext cx="48906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*Subject to review and update from time to time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46" y="1326242"/>
            <a:ext cx="7597116" cy="4934734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6089840"/>
            <a:ext cx="3131840" cy="7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49160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Level of Subsidy - SSE</a:t>
            </a:r>
            <a:endParaRPr kumimoji="0" lang="en-US" altLang="zh-TW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22062"/>
              </p:ext>
            </p:extLst>
          </p:nvPr>
        </p:nvGraphicFramePr>
        <p:xfrm>
          <a:off x="374793" y="1601976"/>
          <a:ext cx="417646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Asia (including Middle 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Oceania &amp;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North America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sz="1500" baseline="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South America &amp; Caribbean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40721"/>
              </p:ext>
            </p:extLst>
          </p:nvPr>
        </p:nvGraphicFramePr>
        <p:xfrm>
          <a:off x="4775032" y="1660016"/>
          <a:ext cx="4189456" cy="165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9512" y="1542359"/>
            <a:ext cx="7855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623" y="1228690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7385" y="1268760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47314" y="3664215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200" b="1" dirty="0">
                <a:solidFill>
                  <a:srgbClr val="E37823"/>
                </a:solidFill>
                <a:latin typeface="Calibri" pitchFamily="34" charset="0"/>
              </a:rPr>
              <a:t>Means-tested SSEBR</a:t>
            </a:r>
            <a:endParaRPr kumimoji="0" lang="en-US" altLang="zh-TW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27445"/>
              </p:ext>
            </p:extLst>
          </p:nvPr>
        </p:nvGraphicFramePr>
        <p:xfrm>
          <a:off x="328045" y="4429760"/>
          <a:ext cx="4176464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Asia (including Middle East, excluding the Mainland/</a:t>
                      </a:r>
                      <a:r>
                        <a:rPr lang="en-US" sz="1500" dirty="0" err="1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Tawian</a:t>
                      </a:r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/Macao)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Oceania &amp;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 &amp; South America &amp;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4225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5087"/>
              </p:ext>
            </p:extLst>
          </p:nvPr>
        </p:nvGraphicFramePr>
        <p:xfrm>
          <a:off x="4721921" y="4567589"/>
          <a:ext cx="4189456" cy="1976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5-13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3,500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79512" y="4048935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4274" y="4180655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37096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043" y="908720"/>
            <a:ext cx="828092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altLang="zh-TW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subsidy amount granted</a:t>
            </a:r>
            <a:endParaRPr lang="en-US" altLang="zh-TW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19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[Component (A) + Component (B)] x level of student finance approved by SFO</a:t>
            </a:r>
          </a:p>
          <a:p>
            <a:pPr algn="just"/>
            <a:r>
              <a:rPr lang="en-US" altLang="zh-TW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(in terms of % of full grant)</a:t>
            </a:r>
          </a:p>
          <a:p>
            <a:pPr algn="just"/>
            <a:endParaRPr lang="en-US" altLang="zh-TW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  <a:p>
            <a:pPr marL="0" indent="0" algn="just">
              <a:buNone/>
            </a:pPr>
            <a:r>
              <a:rPr lang="en-US" altLang="zh-TW" sz="2000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student is receiving </a:t>
            </a:r>
            <a:r>
              <a:rPr lang="en-US" altLang="zh-TW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altLang="zh-TW" sz="2000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full grant from Student Finance Office (SFO) joins an exchange activity in Hungary for 100 days, the maximum amount of the subsidy will be HK$16,500. In cases where the financial assistance level by the SFO is lower than 50%, the financial assistance level to be adopted in the calculation will be adjusted upward to 50%.</a:t>
            </a:r>
          </a:p>
          <a:p>
            <a:pPr marL="0" indent="0" algn="just">
              <a:buNone/>
            </a:pPr>
            <a:endParaRPr lang="en-US" altLang="zh-TW" sz="2000" dirty="0">
              <a:solidFill>
                <a:srgbClr val="3B3D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2000" u="sng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Calculation:</a:t>
            </a:r>
          </a:p>
          <a:p>
            <a:pPr marL="3054350" indent="-305435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Subsidy Amount Granted  </a:t>
            </a:r>
          </a:p>
          <a:p>
            <a:pPr marL="3054350" indent="-305435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50% x </a:t>
            </a:r>
            <a:r>
              <a:rPr lang="en-US" altLang="zh-TW" sz="2800" b="1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[(a)$8,000 + (b)$25,000]=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HK$16,500</a:t>
            </a:r>
          </a:p>
          <a:p>
            <a:pPr marL="457200" indent="-457200" algn="just">
              <a:buAutoNum type="arabicPeriod"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" name="Rectangle 12"/>
          <p:cNvSpPr/>
          <p:nvPr/>
        </p:nvSpPr>
        <p:spPr>
          <a:xfrm>
            <a:off x="179512" y="1542359"/>
            <a:ext cx="7855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5500" y="8594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Calculation Formula</a:t>
            </a:r>
          </a:p>
        </p:txBody>
      </p:sp>
    </p:spTree>
    <p:extLst>
      <p:ext uri="{BB962C8B-B14F-4D97-AF65-F5344CB8AC3E}">
        <p14:creationId xmlns:p14="http://schemas.microsoft.com/office/powerpoint/2010/main" val="190383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904519"/>
              </p:ext>
            </p:extLst>
          </p:nvPr>
        </p:nvGraphicFramePr>
        <p:xfrm>
          <a:off x="468313" y="1628800"/>
          <a:ext cx="8137525" cy="4685152"/>
        </p:xfrm>
        <a:graphic>
          <a:graphicData uri="http://schemas.openxmlformats.org/drawingml/2006/table">
            <a:tbl>
              <a:tblPr firstRow="1" bandRow="1"/>
              <a:tblGrid>
                <a:gridCol w="143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Target</a:t>
                      </a:r>
                    </a:p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Student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Local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students enrolled in </a:t>
                      </a: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full-time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locally-accredited undergraduate  </a:t>
                      </a:r>
                      <a:r>
                        <a:rPr lang="en-US" altLang="zh-TW" sz="1600" b="0" u="non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programmes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at the time</a:t>
                      </a:r>
                      <a:r>
                        <a:rPr lang="en-US" altLang="zh-TW" sz="1600" b="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application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altLang="zh-TW" sz="1600" b="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throughout the duration of subsidized exchange activity</a:t>
                      </a:r>
                      <a:endParaRPr lang="en-US" altLang="zh-TW" sz="1600" b="0" u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29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General Requirements</a:t>
                      </a:r>
                      <a:endParaRPr lang="zh-TW" alt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zh-TW" alt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Being selected to participate in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able to complete outbound exchange </a:t>
                      </a:r>
                      <a:r>
                        <a:rPr lang="en-US" altLang="zh-TW" sz="16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</a:p>
                    <a:p>
                      <a:pPr algn="just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altLang="zh-TW" sz="16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Recipient of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means-tested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financial assistance (i.e. </a:t>
                      </a:r>
                      <a:r>
                        <a:rPr lang="en-US" altLang="zh-TW" sz="1600" baseline="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approved grant under TSFS or FASP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) from Student Finance Office (SFO) </a:t>
                      </a:r>
                      <a:r>
                        <a:rPr lang="en-US" altLang="zh-TW" sz="1600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whose families are in receipt of the Comprehensive Social Security Assistance (CSSA) </a:t>
                      </a:r>
                      <a:r>
                        <a:rPr lang="en-US" altLang="zh-TW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by the time student applies or is nominated for an outbound exchange </a:t>
                      </a:r>
                      <a:r>
                        <a:rPr lang="en-US" altLang="zh-TW" sz="1600" b="1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</a:t>
                      </a:r>
                      <a:r>
                        <a:rPr lang="en-US" altLang="zh-TW" sz="16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altLang="zh-TW" sz="1600" u="none" baseline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altLang="zh-TW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For </a:t>
                      </a: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SSE applicants</a:t>
                      </a:r>
                      <a:r>
                        <a:rPr lang="en-US" altLang="zh-TW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Have </a:t>
                      </a:r>
                      <a:r>
                        <a:rPr lang="en-US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received any subsidy under the SSE before at the current level of study</a:t>
                      </a: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b="0" u="none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 </a:t>
                      </a:r>
                      <a:r>
                        <a:rPr lang="en-US" altLang="zh-TW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Means-tested SSEBR applicants</a:t>
                      </a:r>
                      <a:r>
                        <a:rPr lang="en-US" altLang="zh-TW" sz="1600" b="0" u="none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Have received </a:t>
                      </a:r>
                      <a:r>
                        <a:rPr lang="en-US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 more than once 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subsidy under the SSEBR at the current level of study</a:t>
                      </a: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Selected through a merit-based mechanism administered by </a:t>
                      </a:r>
                      <a:r>
                        <a:rPr lang="en-US" altLang="zh-TW" sz="1600" kern="12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EdUHK</a:t>
                      </a: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5500" y="915781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76308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7063" y="1661637"/>
            <a:ext cx="7699375" cy="4536504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are only eligible for 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SSE </a:t>
            </a:r>
            <a:r>
              <a:rPr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once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throughout their study in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programmes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same level of study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are eligible for SSEBR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twice at most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subject to the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maximum amount of subsidy of HK$60,000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discounted by the latest level of student finance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throughout their study at the same level</a:t>
            </a:r>
          </a:p>
          <a:p>
            <a:pPr lvl="0" algn="just" eaLnBrk="1" hangingPunct="1">
              <a:buFont typeface="Arial" pitchFamily="34" charset="0"/>
              <a:buChar char="•"/>
              <a:defRPr/>
            </a:pPr>
            <a:endParaRPr lang="en-US" altLang="zh-TW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Destinations of every exchange activities subsidized under SSEBR and SSE should be different in terms of country/economy</a:t>
            </a:r>
          </a:p>
          <a:p>
            <a:pPr marL="0" lvl="0" indent="0" algn="just"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Priority should be given to credit-bearing or award-bearing exchange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en-US" altLang="zh-TW" sz="1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Subject to  subsidy funding available</a:t>
            </a: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4936874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2490</Words>
  <Application>Microsoft Office PowerPoint</Application>
  <PresentationFormat>On-screen Show (4:3)</PresentationFormat>
  <Paragraphs>406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ヒラギノ角ゴ Pro W3</vt:lpstr>
      <vt:lpstr>新細明體</vt:lpstr>
      <vt:lpstr>Arial</vt:lpstr>
      <vt:lpstr>Calibri</vt:lpstr>
      <vt:lpstr>Times New Roman</vt:lpstr>
      <vt:lpstr>Blank Presentation</vt:lpstr>
      <vt:lpstr> - Scheme for Subsidy on Exchange for Post-secondary Students (SSE)  - Scheme for Means-tested Subsidy on Exchange to “Belt and Road” Regions for Post-secondary Students (Means-tested SSEBR)   Nov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Non-means-tested Schemes for Subsidy on Exchange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user</dc:creator>
  <cp:lastModifiedBy>NG, Sin Yee Sally [SAO]</cp:lastModifiedBy>
  <cp:revision>487</cp:revision>
  <cp:lastPrinted>2018-07-27T09:04:47Z</cp:lastPrinted>
  <dcterms:created xsi:type="dcterms:W3CDTF">2010-05-17T11:31:21Z</dcterms:created>
  <dcterms:modified xsi:type="dcterms:W3CDTF">2023-09-11T06:15:43Z</dcterms:modified>
</cp:coreProperties>
</file>