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8" r:id="rId3"/>
    <p:sldId id="259" r:id="rId4"/>
    <p:sldId id="29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2" r:id="rId20"/>
    <p:sldId id="303" r:id="rId21"/>
    <p:sldId id="274" r:id="rId22"/>
    <p:sldId id="276" r:id="rId23"/>
    <p:sldId id="304" r:id="rId24"/>
    <p:sldId id="305" r:id="rId25"/>
    <p:sldId id="277" r:id="rId26"/>
    <p:sldId id="300" r:id="rId27"/>
    <p:sldId id="279" r:id="rId28"/>
    <p:sldId id="301" r:id="rId29"/>
    <p:sldId id="281" r:id="rId30"/>
    <p:sldId id="282" r:id="rId31"/>
    <p:sldId id="275" r:id="rId32"/>
    <p:sldId id="283" r:id="rId33"/>
    <p:sldId id="284" r:id="rId34"/>
    <p:sldId id="286" r:id="rId35"/>
    <p:sldId id="285" r:id="rId36"/>
    <p:sldId id="287" r:id="rId37"/>
    <p:sldId id="306" r:id="rId38"/>
    <p:sldId id="289" r:id="rId39"/>
    <p:sldId id="288" r:id="rId40"/>
    <p:sldId id="290" r:id="rId41"/>
    <p:sldId id="291" r:id="rId42"/>
    <p:sldId id="292" r:id="rId43"/>
    <p:sldId id="297" r:id="rId44"/>
    <p:sldId id="299" r:id="rId45"/>
    <p:sldId id="293" r:id="rId46"/>
    <p:sldId id="294" r:id="rId47"/>
    <p:sldId id="295" r:id="rId48"/>
    <p:sldId id="296" r:id="rId49"/>
    <p:sldId id="309" r:id="rId50"/>
    <p:sldId id="310" r:id="rId51"/>
    <p:sldId id="311" r:id="rId52"/>
    <p:sldId id="31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4660"/>
  </p:normalViewPr>
  <p:slideViewPr>
    <p:cSldViewPr snapToGrid="0" snapToObjects="1">
      <p:cViewPr varScale="1">
        <p:scale>
          <a:sx n="101" d="100"/>
          <a:sy n="101" d="100"/>
        </p:scale>
        <p:origin x="18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04573-AE15-4F9F-904F-91C06FD78C27}" type="datetimeFigureOut">
              <a:rPr lang="en-US" smtClean="0"/>
              <a:t>8/24/2023</a:t>
            </a:fld>
            <a:endParaRPr 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C80FF-ADF8-4667-A2B1-962AB385C843}" type="slidenum">
              <a:rPr lang="en-US" smtClean="0"/>
              <a:t>‹#›</a:t>
            </a:fld>
            <a:endParaRPr lang="en-US"/>
          </a:p>
        </p:txBody>
      </p:sp>
    </p:spTree>
    <p:extLst>
      <p:ext uri="{BB962C8B-B14F-4D97-AF65-F5344CB8AC3E}">
        <p14:creationId xmlns:p14="http://schemas.microsoft.com/office/powerpoint/2010/main" val="326837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19C80FF-ADF8-4667-A2B1-962AB385C843}" type="slidenum">
              <a:rPr lang="en-US" smtClean="0"/>
              <a:t>6</a:t>
            </a:fld>
            <a:endParaRPr lang="en-US"/>
          </a:p>
        </p:txBody>
      </p:sp>
    </p:spTree>
    <p:extLst>
      <p:ext uri="{BB962C8B-B14F-4D97-AF65-F5344CB8AC3E}">
        <p14:creationId xmlns:p14="http://schemas.microsoft.com/office/powerpoint/2010/main" val="1921574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erlin Sans FB Demi" panose="020E0802020502020306"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erlin Sans FB" panose="020E0602020502020306"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AA555F7-6464-F24C-9D07-910D1808088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B699C-7002-F747-9E1D-88543B709EF1}" type="slidenum">
              <a:rPr lang="en-US" smtClean="0"/>
              <a:t>‹#›</a:t>
            </a:fld>
            <a:endParaRPr lang="en-US"/>
          </a:p>
        </p:txBody>
      </p:sp>
      <p:pic>
        <p:nvPicPr>
          <p:cNvPr id="7" name="Picture 7"/>
          <p:cNvPicPr>
            <a:picLocks noChangeAspect="1"/>
          </p:cNvPicPr>
          <p:nvPr userDrawn="1"/>
        </p:nvPicPr>
        <p:blipFill>
          <a:blip r:embed="rId2">
            <a:clrChange>
              <a:clrFrom>
                <a:srgbClr val="FEFEFE"/>
              </a:clrFrom>
              <a:clrTo>
                <a:srgbClr val="FEFEFE">
                  <a:alpha val="0"/>
                </a:srgbClr>
              </a:clrTo>
            </a:clrChange>
          </a:blip>
          <a:stretch>
            <a:fillRect/>
          </a:stretch>
        </p:blipFill>
        <p:spPr>
          <a:xfrm>
            <a:off x="0" y="0"/>
            <a:ext cx="2175029" cy="1525613"/>
          </a:xfrm>
          <a:prstGeom prst="rect">
            <a:avLst/>
          </a:prstGeom>
        </p:spPr>
      </p:pic>
    </p:spTree>
    <p:extLst>
      <p:ext uri="{BB962C8B-B14F-4D97-AF65-F5344CB8AC3E}">
        <p14:creationId xmlns:p14="http://schemas.microsoft.com/office/powerpoint/2010/main" val="78450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55F7-6464-F24C-9D07-910D1808088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397392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55F7-6464-F24C-9D07-910D1808088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6334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矩形 8"/>
          <p:cNvSpPr/>
          <p:nvPr userDrawn="1"/>
        </p:nvSpPr>
        <p:spPr>
          <a:xfrm>
            <a:off x="0" y="1525613"/>
            <a:ext cx="9144000" cy="5332387"/>
          </a:xfrm>
          <a:prstGeom prst="rect">
            <a:avLst/>
          </a:prstGeom>
          <a:gradFill>
            <a:gsLst>
              <a:gs pos="0">
                <a:schemeClr val="accent3">
                  <a:lumMod val="60000"/>
                  <a:lumOff val="40000"/>
                </a:schemeClr>
              </a:gs>
              <a:gs pos="100000">
                <a:schemeClr val="accent3">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61460" y="274638"/>
            <a:ext cx="6325340" cy="1143000"/>
          </a:xfrm>
        </p:spPr>
        <p:txBody>
          <a:bodyPr/>
          <a:lstStyle>
            <a:lvl1pPr algn="ctr">
              <a:defRPr>
                <a:latin typeface="Berlin Sans FB" panose="020E0602020502020306"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rlin Sans FB" panose="020E0602020502020306" pitchFamily="34" charset="0"/>
                <a:cs typeface="Times New Roman" panose="02020603050405020304" pitchFamily="18" charset="0"/>
              </a:defRPr>
            </a:lvl1pPr>
            <a:lvl2pPr>
              <a:defRPr>
                <a:latin typeface="Berlin Sans FB" panose="020E0602020502020306" pitchFamily="34" charset="0"/>
                <a:cs typeface="Times New Roman" panose="02020603050405020304" pitchFamily="18" charset="0"/>
              </a:defRPr>
            </a:lvl2pPr>
            <a:lvl3pPr>
              <a:defRPr>
                <a:latin typeface="Berlin Sans FB" panose="020E0602020502020306" pitchFamily="34" charset="0"/>
                <a:cs typeface="Times New Roman" panose="02020603050405020304" pitchFamily="18" charset="0"/>
              </a:defRPr>
            </a:lvl3pPr>
            <a:lvl4pPr>
              <a:defRPr>
                <a:latin typeface="Berlin Sans FB" panose="020E0602020502020306" pitchFamily="34" charset="0"/>
                <a:cs typeface="Times New Roman" panose="02020603050405020304" pitchFamily="18" charset="0"/>
              </a:defRPr>
            </a:lvl4pPr>
            <a:lvl5pPr>
              <a:defRPr>
                <a:latin typeface="Berlin Sans FB" panose="020E0602020502020306" pitchFamily="34"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A555F7-6464-F24C-9D07-910D1808088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B699C-7002-F747-9E1D-88543B709EF1}" type="slidenum">
              <a:rPr lang="en-US" smtClean="0"/>
              <a:t>‹#›</a:t>
            </a:fld>
            <a:endParaRPr lang="en-US"/>
          </a:p>
        </p:txBody>
      </p:sp>
      <p:pic>
        <p:nvPicPr>
          <p:cNvPr id="8" name="Picture 7"/>
          <p:cNvPicPr>
            <a:picLocks noChangeAspect="1"/>
          </p:cNvPicPr>
          <p:nvPr userDrawn="1"/>
        </p:nvPicPr>
        <p:blipFill>
          <a:blip r:embed="rId2"/>
          <a:stretch>
            <a:fillRect/>
          </a:stretch>
        </p:blipFill>
        <p:spPr>
          <a:xfrm>
            <a:off x="0" y="0"/>
            <a:ext cx="2175029" cy="1525613"/>
          </a:xfrm>
          <a:prstGeom prst="rect">
            <a:avLst/>
          </a:prstGeom>
        </p:spPr>
      </p:pic>
    </p:spTree>
    <p:extLst>
      <p:ext uri="{BB962C8B-B14F-4D97-AF65-F5344CB8AC3E}">
        <p14:creationId xmlns:p14="http://schemas.microsoft.com/office/powerpoint/2010/main" val="135218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555F7-6464-F24C-9D07-910D1808088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291751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A555F7-6464-F24C-9D07-910D1808088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263896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555F7-6464-F24C-9D07-910D18080885}"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46916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A555F7-6464-F24C-9D07-910D18080885}"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423571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55F7-6464-F24C-9D07-910D18080885}"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160809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55F7-6464-F24C-9D07-910D1808088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3917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55F7-6464-F24C-9D07-910D1808088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B699C-7002-F747-9E1D-88543B709EF1}" type="slidenum">
              <a:rPr lang="en-US" smtClean="0"/>
              <a:t>‹#›</a:t>
            </a:fld>
            <a:endParaRPr lang="en-US"/>
          </a:p>
        </p:txBody>
      </p:sp>
    </p:spTree>
    <p:extLst>
      <p:ext uri="{BB962C8B-B14F-4D97-AF65-F5344CB8AC3E}">
        <p14:creationId xmlns:p14="http://schemas.microsoft.com/office/powerpoint/2010/main" val="4081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555F7-6464-F24C-9D07-910D18080885}" type="datetimeFigureOut">
              <a:rPr lang="en-US" smtClean="0"/>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B699C-7002-F747-9E1D-88543B709EF1}" type="slidenum">
              <a:rPr lang="en-US" smtClean="0"/>
              <a:t>‹#›</a:t>
            </a:fld>
            <a:endParaRPr lang="en-US"/>
          </a:p>
        </p:txBody>
      </p:sp>
    </p:spTree>
    <p:extLst>
      <p:ext uri="{BB962C8B-B14F-4D97-AF65-F5344CB8AC3E}">
        <p14:creationId xmlns:p14="http://schemas.microsoft.com/office/powerpoint/2010/main" val="258478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wfsfaa.gov.hk/sfo/tc/elink/elink.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bit.ly/3eMcCX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bit.ly/3eMcCX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bit.ly/3Q4E3g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portal.eduhk.h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duhk.hk/include_n/getrichfile.php?key=8804318740e26d13970ab32665f6d28b&amp;secid=2431&amp;filename=fo/Payment_Method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dirty="0"/>
              <a:t>Briefing Sessions on Financial Assistance</a:t>
            </a:r>
          </a:p>
        </p:txBody>
      </p:sp>
      <p:sp>
        <p:nvSpPr>
          <p:cNvPr id="5" name="副標題 4"/>
          <p:cNvSpPr>
            <a:spLocks noGrp="1"/>
          </p:cNvSpPr>
          <p:nvPr>
            <p:ph type="subTitle" idx="1"/>
          </p:nvPr>
        </p:nvSpPr>
        <p:spPr/>
        <p:txBody>
          <a:bodyPr>
            <a:normAutofit/>
          </a:bodyPr>
          <a:lstStyle/>
          <a:p>
            <a:endParaRPr lang="en-US" dirty="0"/>
          </a:p>
          <a:p>
            <a:r>
              <a:rPr lang="en-US" dirty="0"/>
              <a:t>Billy Lam</a:t>
            </a:r>
          </a:p>
          <a:p>
            <a:r>
              <a:rPr lang="en-US" dirty="0"/>
              <a:t>Student Affairs Office</a:t>
            </a:r>
          </a:p>
        </p:txBody>
      </p:sp>
    </p:spTree>
    <p:extLst>
      <p:ext uri="{BB962C8B-B14F-4D97-AF65-F5344CB8AC3E}">
        <p14:creationId xmlns:p14="http://schemas.microsoft.com/office/powerpoint/2010/main" val="70678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矩形 3"/>
          <p:cNvSpPr/>
          <p:nvPr/>
        </p:nvSpPr>
        <p:spPr>
          <a:xfrm>
            <a:off x="438150" y="1693863"/>
            <a:ext cx="8578850" cy="4478149"/>
          </a:xfrm>
          <a:prstGeom prst="rect">
            <a:avLst/>
          </a:prstGeom>
        </p:spPr>
        <p:txBody>
          <a:bodyPr>
            <a:spAutoFit/>
          </a:bodyPr>
          <a:lstStyle/>
          <a:p>
            <a:pPr eaLnBrk="1" hangingPunct="1">
              <a:lnSpc>
                <a:spcPct val="150000"/>
              </a:lnSpc>
              <a:defRPr/>
            </a:pPr>
            <a:r>
              <a:rPr lang="en-US" altLang="zh-TW" sz="1900" dirty="0">
                <a:solidFill>
                  <a:schemeClr val="accent5">
                    <a:lumMod val="50000"/>
                  </a:schemeClr>
                </a:solidFill>
              </a:rPr>
              <a:t>For example: </a:t>
            </a:r>
          </a:p>
          <a:p>
            <a:pPr eaLnBrk="1" hangingPunct="1">
              <a:lnSpc>
                <a:spcPct val="150000"/>
              </a:lnSpc>
              <a:defRPr/>
            </a:pPr>
            <a:r>
              <a:rPr lang="en-US" altLang="zh-TW" sz="1900" dirty="0">
                <a:solidFill>
                  <a:schemeClr val="accent5">
                    <a:lumMod val="50000"/>
                  </a:schemeClr>
                </a:solidFill>
              </a:rPr>
              <a:t>Student A (SID 11100011) has 3 type of charges in 2023/24 Semester 1</a:t>
            </a:r>
          </a:p>
          <a:p>
            <a:pPr eaLnBrk="1" hangingPunct="1">
              <a:lnSpc>
                <a:spcPct val="150000"/>
              </a:lnSpc>
              <a:defRPr/>
            </a:pPr>
            <a:r>
              <a:rPr lang="en-US" altLang="zh-TW" sz="1900" dirty="0">
                <a:solidFill>
                  <a:schemeClr val="accent5">
                    <a:lumMod val="50000"/>
                  </a:schemeClr>
                </a:solidFill>
              </a:rPr>
              <a:t>Bill Type 01: Tuition </a:t>
            </a:r>
            <a:r>
              <a:rPr lang="en-US" altLang="zh-TW" sz="1900" b="1" dirty="0">
                <a:solidFill>
                  <a:schemeClr val="accent5">
                    <a:lumMod val="50000"/>
                  </a:schemeClr>
                </a:solidFill>
              </a:rPr>
              <a:t>$21,050</a:t>
            </a:r>
          </a:p>
          <a:p>
            <a:pPr eaLnBrk="1" hangingPunct="1">
              <a:lnSpc>
                <a:spcPct val="150000"/>
              </a:lnSpc>
              <a:defRPr/>
            </a:pPr>
            <a:r>
              <a:rPr lang="en-US" altLang="zh-TW" sz="1900" dirty="0">
                <a:solidFill>
                  <a:schemeClr val="accent5">
                    <a:lumMod val="50000"/>
                  </a:schemeClr>
                </a:solidFill>
              </a:rPr>
              <a:t>Bill Type 02: Hostel </a:t>
            </a:r>
            <a:r>
              <a:rPr lang="en-US" altLang="zh-TW" sz="1900" b="1" dirty="0">
                <a:solidFill>
                  <a:schemeClr val="accent5">
                    <a:lumMod val="50000"/>
                  </a:schemeClr>
                </a:solidFill>
              </a:rPr>
              <a:t>$4,900</a:t>
            </a:r>
          </a:p>
          <a:p>
            <a:pPr eaLnBrk="1" hangingPunct="1">
              <a:lnSpc>
                <a:spcPct val="150000"/>
              </a:lnSpc>
              <a:defRPr/>
            </a:pPr>
            <a:r>
              <a:rPr lang="en-US" altLang="zh-TW" sz="1900" dirty="0">
                <a:solidFill>
                  <a:schemeClr val="accent5">
                    <a:lumMod val="50000"/>
                  </a:schemeClr>
                </a:solidFill>
              </a:rPr>
              <a:t>Bill Type 03: Miscellaneous </a:t>
            </a:r>
            <a:r>
              <a:rPr lang="en-US" altLang="zh-TW" sz="1900" b="1" dirty="0">
                <a:solidFill>
                  <a:schemeClr val="accent5">
                    <a:lumMod val="50000"/>
                  </a:schemeClr>
                </a:solidFill>
              </a:rPr>
              <a:t>$350</a:t>
            </a:r>
          </a:p>
          <a:p>
            <a:pPr eaLnBrk="1" hangingPunct="1">
              <a:lnSpc>
                <a:spcPct val="150000"/>
              </a:lnSpc>
              <a:defRPr/>
            </a:pPr>
            <a:endParaRPr lang="en-US" altLang="zh-TW" sz="1900" b="1" dirty="0">
              <a:solidFill>
                <a:schemeClr val="accent5">
                  <a:lumMod val="50000"/>
                </a:schemeClr>
              </a:solidFill>
            </a:endParaRPr>
          </a:p>
          <a:p>
            <a:pPr eaLnBrk="1" hangingPunct="1">
              <a:lnSpc>
                <a:spcPct val="150000"/>
              </a:lnSpc>
              <a:defRPr/>
            </a:pPr>
            <a:r>
              <a:rPr lang="en-US" altLang="zh-TW" sz="1900" dirty="0">
                <a:solidFill>
                  <a:srgbClr val="008000"/>
                </a:solidFill>
              </a:rPr>
              <a:t>Step for settlement by ATM will be (by 3 transactions): </a:t>
            </a:r>
          </a:p>
          <a:p>
            <a:pPr eaLnBrk="1" hangingPunct="1">
              <a:lnSpc>
                <a:spcPct val="150000"/>
              </a:lnSpc>
              <a:defRPr/>
            </a:pPr>
            <a:r>
              <a:rPr lang="en-US" altLang="zh-TW" sz="1900" dirty="0">
                <a:solidFill>
                  <a:srgbClr val="008000"/>
                </a:solidFill>
                <a:sym typeface="Wingdings" panose="05000000000000000000" pitchFamily="2" charset="2"/>
              </a:rPr>
              <a:t>Bill payment Education-Universities EDUHK0111100011 $21,050</a:t>
            </a:r>
            <a:endParaRPr lang="en-US" altLang="zh-TW" sz="1900" dirty="0">
              <a:solidFill>
                <a:srgbClr val="008000"/>
              </a:solidFill>
            </a:endParaRPr>
          </a:p>
          <a:p>
            <a:pPr eaLnBrk="1" hangingPunct="1">
              <a:lnSpc>
                <a:spcPct val="150000"/>
              </a:lnSpc>
              <a:defRPr/>
            </a:pPr>
            <a:r>
              <a:rPr lang="en-US" altLang="zh-TW" sz="1900" dirty="0">
                <a:solidFill>
                  <a:srgbClr val="008000"/>
                </a:solidFill>
                <a:sym typeface="Wingdings" panose="05000000000000000000" pitchFamily="2" charset="2"/>
              </a:rPr>
              <a:t>Bill payment Education-Universities EDUHK0211100011 $4,900</a:t>
            </a:r>
          </a:p>
          <a:p>
            <a:pPr eaLnBrk="1" hangingPunct="1">
              <a:lnSpc>
                <a:spcPct val="150000"/>
              </a:lnSpc>
              <a:defRPr/>
            </a:pPr>
            <a:r>
              <a:rPr lang="en-US" altLang="zh-TW" sz="1900" dirty="0">
                <a:solidFill>
                  <a:srgbClr val="008000"/>
                </a:solidFill>
                <a:sym typeface="Wingdings" panose="05000000000000000000" pitchFamily="2" charset="2"/>
              </a:rPr>
              <a:t>Bill payment Education-Universities EDUHK0311100011 $350</a:t>
            </a:r>
          </a:p>
        </p:txBody>
      </p:sp>
    </p:spTree>
    <p:extLst>
      <p:ext uri="{BB962C8B-B14F-4D97-AF65-F5344CB8AC3E}">
        <p14:creationId xmlns:p14="http://schemas.microsoft.com/office/powerpoint/2010/main" val="165808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Text Box 7"/>
          <p:cNvSpPr txBox="1">
            <a:spLocks noChangeArrowheads="1"/>
          </p:cNvSpPr>
          <p:nvPr/>
        </p:nvSpPr>
        <p:spPr bwMode="auto">
          <a:xfrm>
            <a:off x="468313" y="1649551"/>
            <a:ext cx="8351837" cy="482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150000"/>
              </a:lnSpc>
              <a:spcBef>
                <a:spcPct val="0"/>
              </a:spcBef>
              <a:buFontTx/>
              <a:buNone/>
            </a:pPr>
            <a:r>
              <a:rPr lang="zh-TW" altLang="en-US" sz="2000" dirty="0">
                <a:latin typeface="Arial" panose="020B0604020202020204" pitchFamily="34" charset="0"/>
              </a:rPr>
              <a:t> </a:t>
            </a:r>
            <a:r>
              <a:rPr lang="en-US" altLang="zh-TW" sz="4000" dirty="0">
                <a:solidFill>
                  <a:srgbClr val="FF0000"/>
                </a:solidFill>
                <a:latin typeface="Arial" panose="020B0604020202020204" pitchFamily="34" charset="0"/>
              </a:rPr>
              <a:t>IMPORTANT </a:t>
            </a:r>
          </a:p>
          <a:p>
            <a:pPr marL="514350" indent="-514350" eaLnBrk="1" hangingPunct="1">
              <a:lnSpc>
                <a:spcPct val="150000"/>
              </a:lnSpc>
              <a:spcBef>
                <a:spcPct val="0"/>
              </a:spcBef>
              <a:buFontTx/>
              <a:buAutoNum type="arabicParenR"/>
            </a:pPr>
            <a:r>
              <a:rPr lang="en-US" altLang="zh-TW" sz="2400" dirty="0">
                <a:solidFill>
                  <a:srgbClr val="FF0000"/>
                </a:solidFill>
                <a:latin typeface="Arial" panose="020B0604020202020204" pitchFamily="34" charset="0"/>
              </a:rPr>
              <a:t>CASH payment of Institutional Fees is </a:t>
            </a:r>
            <a:r>
              <a:rPr lang="en-US" altLang="zh-TW" sz="2400" u="sng" dirty="0">
                <a:solidFill>
                  <a:srgbClr val="FF0000"/>
                </a:solidFill>
                <a:latin typeface="Arial" panose="020B0604020202020204" pitchFamily="34" charset="0"/>
              </a:rPr>
              <a:t>NOT</a:t>
            </a:r>
            <a:r>
              <a:rPr lang="en-US" altLang="zh-TW" sz="2400" dirty="0">
                <a:solidFill>
                  <a:srgbClr val="FF0000"/>
                </a:solidFill>
                <a:latin typeface="Arial" panose="020B0604020202020204" pitchFamily="34" charset="0"/>
              </a:rPr>
              <a:t> accepted at ANY offices/hostels in the University</a:t>
            </a:r>
          </a:p>
          <a:p>
            <a:pPr marL="514350" indent="-514350" eaLnBrk="1" hangingPunct="1">
              <a:lnSpc>
                <a:spcPct val="150000"/>
              </a:lnSpc>
              <a:spcBef>
                <a:spcPct val="0"/>
              </a:spcBef>
              <a:buFontTx/>
              <a:buAutoNum type="arabicParenR"/>
            </a:pPr>
            <a:endParaRPr lang="en-US" altLang="zh-TW" sz="2400" dirty="0">
              <a:solidFill>
                <a:srgbClr val="FF0000"/>
              </a:solidFill>
              <a:latin typeface="Arial" panose="020B0604020202020204" pitchFamily="34" charset="0"/>
            </a:endParaRPr>
          </a:p>
          <a:p>
            <a:pPr marL="514350" indent="-514350">
              <a:lnSpc>
                <a:spcPct val="150000"/>
              </a:lnSpc>
              <a:spcBef>
                <a:spcPct val="0"/>
              </a:spcBef>
              <a:buFontTx/>
              <a:buAutoNum type="arabicParenR"/>
            </a:pPr>
            <a:r>
              <a:rPr lang="en-US" sz="2400" dirty="0">
                <a:solidFill>
                  <a:srgbClr val="FF0000"/>
                </a:solidFill>
                <a:latin typeface="Arial" panose="020B0604020202020204" pitchFamily="34" charset="0"/>
                <a:cs typeface="Arial" panose="020B0604020202020204" pitchFamily="34" charset="0"/>
              </a:rPr>
              <a:t>Please DO NOT use Faster Payment System (FPS</a:t>
            </a:r>
            <a:r>
              <a:rPr lang="zh-TW" altLang="en-US" sz="2400" dirty="0">
                <a:solidFill>
                  <a:srgbClr val="FF0000"/>
                </a:solidFill>
                <a:latin typeface="Arial" panose="020B0604020202020204" pitchFamily="34" charset="0"/>
                <a:cs typeface="Arial" panose="020B0604020202020204" pitchFamily="34" charset="0"/>
              </a:rPr>
              <a:t>轉數快 </a:t>
            </a:r>
            <a:r>
              <a:rPr lang="en-US" sz="2400" dirty="0">
                <a:solidFill>
                  <a:srgbClr val="FF0000"/>
                </a:solidFill>
                <a:latin typeface="Arial" panose="020B0604020202020204" pitchFamily="34" charset="0"/>
                <a:cs typeface="Arial" panose="020B0604020202020204" pitchFamily="34" charset="0"/>
              </a:rPr>
              <a:t>– a kind of fund Transfer, not Bill Payment) to settle the Institutional Fees when using Internet Banking Service. </a:t>
            </a:r>
            <a:endParaRPr lang="zh-TW" altLang="en-US" sz="1800" dirty="0">
              <a:latin typeface="Arial" panose="020B0604020202020204" pitchFamily="34" charset="0"/>
            </a:endParaRPr>
          </a:p>
        </p:txBody>
      </p:sp>
    </p:spTree>
    <p:extLst>
      <p:ext uri="{BB962C8B-B14F-4D97-AF65-F5344CB8AC3E}">
        <p14:creationId xmlns:p14="http://schemas.microsoft.com/office/powerpoint/2010/main" val="92693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Text Box 7"/>
          <p:cNvSpPr txBox="1">
            <a:spLocks noChangeArrowheads="1"/>
          </p:cNvSpPr>
          <p:nvPr/>
        </p:nvSpPr>
        <p:spPr bwMode="auto">
          <a:xfrm>
            <a:off x="430213" y="1395413"/>
            <a:ext cx="8351837"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150000"/>
              </a:lnSpc>
              <a:defRPr/>
            </a:pPr>
            <a:r>
              <a:rPr lang="en-US" altLang="zh-TW" sz="2400" b="1" i="1" dirty="0">
                <a:solidFill>
                  <a:schemeClr val="accent5">
                    <a:lumMod val="50000"/>
                  </a:schemeClr>
                </a:solidFill>
              </a:rPr>
              <a:t>Receipt </a:t>
            </a:r>
          </a:p>
          <a:p>
            <a:pPr marL="342900" indent="-342900" eaLnBrk="1" hangingPunct="1">
              <a:lnSpc>
                <a:spcPct val="150000"/>
              </a:lnSpc>
              <a:buFont typeface="Wingdings" panose="05000000000000000000" pitchFamily="2" charset="2"/>
              <a:buChar char="Ø"/>
              <a:defRPr/>
            </a:pPr>
            <a:r>
              <a:rPr lang="en-US" altLang="zh-TW" sz="2000" dirty="0"/>
              <a:t>Tuition Receipts</a:t>
            </a:r>
            <a:r>
              <a:rPr lang="zh-TW" altLang="en-US" sz="2000" dirty="0"/>
              <a:t> </a:t>
            </a:r>
            <a:r>
              <a:rPr lang="en-US" altLang="zh-TW" sz="2000" dirty="0"/>
              <a:t>– download/print Online Tuition Receipt in The Portal</a:t>
            </a:r>
          </a:p>
          <a:p>
            <a:pPr marL="342900" indent="-342900" eaLnBrk="1" hangingPunct="1">
              <a:lnSpc>
                <a:spcPct val="150000"/>
              </a:lnSpc>
              <a:buFont typeface="Wingdings" panose="05000000000000000000" pitchFamily="2" charset="2"/>
              <a:buChar char="Ø"/>
              <a:defRPr/>
            </a:pPr>
            <a:r>
              <a:rPr lang="en-US" altLang="zh-TW" sz="2000" dirty="0"/>
              <a:t>No receipt can be generated with unsettled fees</a:t>
            </a:r>
            <a:endParaRPr lang="en-US" altLang="zh-TW" sz="2000" dirty="0">
              <a:solidFill>
                <a:srgbClr val="FF0000"/>
              </a:solidFill>
            </a:endParaRPr>
          </a:p>
          <a:p>
            <a:pPr eaLnBrk="1" hangingPunct="1">
              <a:lnSpc>
                <a:spcPct val="150000"/>
              </a:lnSpc>
              <a:defRPr/>
            </a:pPr>
            <a:endParaRPr lang="en-US" altLang="zh-TW" sz="2400" b="1" i="1" dirty="0">
              <a:solidFill>
                <a:schemeClr val="accent5">
                  <a:lumMod val="50000"/>
                </a:schemeClr>
              </a:solidFill>
            </a:endParaRPr>
          </a:p>
          <a:p>
            <a:pPr eaLnBrk="1" hangingPunct="1">
              <a:lnSpc>
                <a:spcPct val="150000"/>
              </a:lnSpc>
              <a:defRPr/>
            </a:pPr>
            <a:r>
              <a:rPr lang="en-US" altLang="zh-TW" sz="2400" b="1" i="1" dirty="0">
                <a:solidFill>
                  <a:schemeClr val="accent5">
                    <a:lumMod val="50000"/>
                  </a:schemeClr>
                </a:solidFill>
              </a:rPr>
              <a:t>Payment deferment</a:t>
            </a:r>
            <a:r>
              <a:rPr lang="zh-TW" altLang="en-US" sz="2400" b="1" i="1" dirty="0">
                <a:solidFill>
                  <a:schemeClr val="accent5">
                    <a:lumMod val="50000"/>
                  </a:schemeClr>
                </a:solidFill>
              </a:rPr>
              <a:t> </a:t>
            </a:r>
            <a:r>
              <a:rPr lang="en-US" altLang="zh-TW" sz="2400" b="1" i="1" dirty="0">
                <a:solidFill>
                  <a:schemeClr val="accent5">
                    <a:lumMod val="50000"/>
                  </a:schemeClr>
                </a:solidFill>
              </a:rPr>
              <a:t>– Automatically</a:t>
            </a:r>
          </a:p>
          <a:p>
            <a:pPr eaLnBrk="1" hangingPunct="1">
              <a:lnSpc>
                <a:spcPct val="150000"/>
              </a:lnSpc>
              <a:buFont typeface="Wingdings" pitchFamily="2" charset="2"/>
              <a:buChar char="Ø"/>
              <a:defRPr/>
            </a:pPr>
            <a:r>
              <a:rPr lang="en-US" altLang="zh-TW" sz="2000" dirty="0"/>
              <a:t>   Applicable to </a:t>
            </a:r>
            <a:r>
              <a:rPr lang="en-US" altLang="zh-TW" sz="2000" u="sng" dirty="0"/>
              <a:t>Full-time students</a:t>
            </a:r>
            <a:r>
              <a:rPr lang="en-US" altLang="zh-TW" sz="2000" u="sng" dirty="0">
                <a:solidFill>
                  <a:srgbClr val="FF6600"/>
                </a:solidFill>
              </a:rPr>
              <a:t>**</a:t>
            </a:r>
            <a:r>
              <a:rPr lang="en-US" altLang="zh-TW" sz="2000" dirty="0"/>
              <a:t> in Sub-degree/ Undergraduate </a:t>
            </a:r>
            <a:r>
              <a:rPr lang="en-US" altLang="zh-TW" sz="2000" dirty="0" err="1"/>
              <a:t>Programmes</a:t>
            </a:r>
            <a:r>
              <a:rPr lang="en-US" altLang="zh-TW" sz="2000" dirty="0"/>
              <a:t>/ University Grants Committee (“UGC”)-funded or Self-finance </a:t>
            </a:r>
            <a:r>
              <a:rPr lang="en-US" altLang="zh-TW" sz="2000" dirty="0" err="1"/>
              <a:t>Programmes</a:t>
            </a:r>
            <a:r>
              <a:rPr lang="en-US" altLang="zh-TW" sz="2000" dirty="0"/>
              <a:t>; </a:t>
            </a:r>
            <a:r>
              <a:rPr lang="en-US" altLang="zh-TW" sz="2000" b="1" u="sng" dirty="0"/>
              <a:t>AND</a:t>
            </a:r>
          </a:p>
          <a:p>
            <a:pPr eaLnBrk="1" hangingPunct="1">
              <a:lnSpc>
                <a:spcPct val="150000"/>
              </a:lnSpc>
              <a:buFont typeface="Wingdings" pitchFamily="2" charset="2"/>
              <a:buChar char="Ø"/>
              <a:defRPr/>
            </a:pPr>
            <a:r>
              <a:rPr lang="en-US" altLang="zh-TW" sz="2000" dirty="0"/>
              <a:t>  Have applied for financial assistance from the Student Finance Office (“SFO”)</a:t>
            </a:r>
          </a:p>
          <a:p>
            <a:pPr eaLnBrk="1" hangingPunct="1">
              <a:lnSpc>
                <a:spcPct val="150000"/>
              </a:lnSpc>
              <a:defRPr/>
            </a:pPr>
            <a:r>
              <a:rPr lang="en-US" altLang="zh-TW" sz="2000" dirty="0">
                <a:solidFill>
                  <a:srgbClr val="FF6600"/>
                </a:solidFill>
              </a:rPr>
              <a:t>**No payment deferment for all part-time students</a:t>
            </a:r>
            <a:endParaRPr lang="en-US" altLang="zh-TW" sz="2000" i="1" dirty="0">
              <a:solidFill>
                <a:srgbClr val="FF6600"/>
              </a:solidFill>
            </a:endParaRPr>
          </a:p>
          <a:p>
            <a:pPr eaLnBrk="1" hangingPunct="1">
              <a:lnSpc>
                <a:spcPct val="150000"/>
              </a:lnSpc>
              <a:defRPr/>
            </a:pPr>
            <a:endParaRPr lang="en-US" altLang="zh-TW" sz="2000" dirty="0"/>
          </a:p>
          <a:p>
            <a:pPr eaLnBrk="1" hangingPunct="1">
              <a:lnSpc>
                <a:spcPct val="150000"/>
              </a:lnSpc>
              <a:defRPr/>
            </a:pPr>
            <a:r>
              <a:rPr lang="en-US" altLang="zh-TW" sz="2000" dirty="0"/>
              <a:t> </a:t>
            </a:r>
            <a:endParaRPr lang="zh-TW" altLang="en-US" dirty="0"/>
          </a:p>
        </p:txBody>
      </p:sp>
    </p:spTree>
    <p:extLst>
      <p:ext uri="{BB962C8B-B14F-4D97-AF65-F5344CB8AC3E}">
        <p14:creationId xmlns:p14="http://schemas.microsoft.com/office/powerpoint/2010/main" val="145865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Text Box 7"/>
          <p:cNvSpPr txBox="1">
            <a:spLocks noChangeArrowheads="1"/>
          </p:cNvSpPr>
          <p:nvPr/>
        </p:nvSpPr>
        <p:spPr bwMode="auto">
          <a:xfrm>
            <a:off x="468313" y="1754188"/>
            <a:ext cx="835183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150000"/>
              </a:lnSpc>
              <a:defRPr/>
            </a:pPr>
            <a:r>
              <a:rPr lang="en-US" altLang="zh-TW" sz="2000" b="1" i="1" dirty="0">
                <a:solidFill>
                  <a:schemeClr val="accent5">
                    <a:lumMod val="50000"/>
                  </a:schemeClr>
                </a:solidFill>
              </a:rPr>
              <a:t>Payment deferment</a:t>
            </a:r>
            <a:r>
              <a:rPr lang="zh-TW" altLang="en-US" sz="2000" b="1" i="1" dirty="0">
                <a:solidFill>
                  <a:schemeClr val="accent5">
                    <a:lumMod val="50000"/>
                  </a:schemeClr>
                </a:solidFill>
              </a:rPr>
              <a:t> </a:t>
            </a:r>
            <a:r>
              <a:rPr lang="en-US" altLang="zh-TW" sz="2000" b="1" i="1" dirty="0">
                <a:solidFill>
                  <a:schemeClr val="accent5">
                    <a:lumMod val="50000"/>
                  </a:schemeClr>
                </a:solidFill>
              </a:rPr>
              <a:t>– Applied by students</a:t>
            </a:r>
          </a:p>
          <a:p>
            <a:pPr eaLnBrk="1" hangingPunct="1">
              <a:lnSpc>
                <a:spcPct val="150000"/>
              </a:lnSpc>
              <a:defRPr/>
            </a:pPr>
            <a:r>
              <a:rPr lang="en-US" altLang="zh-TW" sz="2000" dirty="0"/>
              <a:t>Contact the Finance Office (“FO”) by sending email to </a:t>
            </a:r>
            <a:r>
              <a:rPr lang="en-US" altLang="zh-TW" sz="2000" b="1" u="sng" dirty="0">
                <a:solidFill>
                  <a:schemeClr val="accent5">
                    <a:lumMod val="50000"/>
                  </a:schemeClr>
                </a:solidFill>
              </a:rPr>
              <a:t>fees@eduhk.hk</a:t>
            </a:r>
            <a:r>
              <a:rPr lang="en-US" altLang="zh-TW" sz="2000" dirty="0"/>
              <a:t> </a:t>
            </a:r>
            <a:r>
              <a:rPr lang="en-US" altLang="zh-TW" sz="2000" u="sng" dirty="0"/>
              <a:t>in advance </a:t>
            </a:r>
            <a:r>
              <a:rPr lang="en-US" altLang="zh-TW" sz="2000" dirty="0"/>
              <a:t>to explain why unable to pay the Institutional Fees by the due dates and propose a revised payment schedule.</a:t>
            </a:r>
          </a:p>
          <a:p>
            <a:pPr eaLnBrk="1" hangingPunct="1">
              <a:lnSpc>
                <a:spcPct val="150000"/>
              </a:lnSpc>
              <a:defRPr/>
            </a:pPr>
            <a:endParaRPr lang="en-US" altLang="zh-TW" sz="2000" dirty="0"/>
          </a:p>
          <a:p>
            <a:pPr eaLnBrk="1" hangingPunct="1">
              <a:lnSpc>
                <a:spcPct val="150000"/>
              </a:lnSpc>
              <a:defRPr/>
            </a:pPr>
            <a:r>
              <a:rPr lang="en-US" altLang="zh-TW" sz="2000" dirty="0"/>
              <a:t>Will </a:t>
            </a:r>
            <a:r>
              <a:rPr lang="en-US" altLang="zh-TW" sz="2000" u="sng" dirty="0"/>
              <a:t>ONLY</a:t>
            </a:r>
            <a:r>
              <a:rPr lang="en-US" altLang="zh-TW" sz="2000" dirty="0"/>
              <a:t> consider cases with the following situation: </a:t>
            </a:r>
          </a:p>
          <a:p>
            <a:pPr marL="342900" indent="-342900" eaLnBrk="1" hangingPunct="1">
              <a:lnSpc>
                <a:spcPct val="150000"/>
              </a:lnSpc>
              <a:buFont typeface="Wingdings" panose="05000000000000000000" pitchFamily="2" charset="2"/>
              <a:buChar char="Ø"/>
              <a:defRPr/>
            </a:pPr>
            <a:r>
              <a:rPr lang="en-US" altLang="zh-TW" sz="2000" b="1" dirty="0"/>
              <a:t>Students with sudden and genuine financial hardship and can provide supporting evidences. </a:t>
            </a:r>
          </a:p>
          <a:p>
            <a:pPr eaLnBrk="1" hangingPunct="1">
              <a:lnSpc>
                <a:spcPct val="150000"/>
              </a:lnSpc>
              <a:defRPr/>
            </a:pPr>
            <a:endParaRPr lang="en-US" altLang="zh-TW" sz="2000" dirty="0"/>
          </a:p>
          <a:p>
            <a:pPr eaLnBrk="1" hangingPunct="1">
              <a:lnSpc>
                <a:spcPct val="150000"/>
              </a:lnSpc>
              <a:defRPr/>
            </a:pPr>
            <a:endParaRPr lang="zh-TW" altLang="en-US" sz="2000" dirty="0"/>
          </a:p>
          <a:p>
            <a:pPr marL="342900" indent="-342900" eaLnBrk="1" hangingPunct="1">
              <a:lnSpc>
                <a:spcPct val="150000"/>
              </a:lnSpc>
              <a:buFont typeface="Wingdings" panose="05000000000000000000" pitchFamily="2" charset="2"/>
              <a:buChar char="Ø"/>
              <a:defRPr/>
            </a:pPr>
            <a:endParaRPr lang="zh-TW" altLang="en-US" sz="2000" dirty="0"/>
          </a:p>
        </p:txBody>
      </p:sp>
    </p:spTree>
    <p:extLst>
      <p:ext uri="{BB962C8B-B14F-4D97-AF65-F5344CB8AC3E}">
        <p14:creationId xmlns:p14="http://schemas.microsoft.com/office/powerpoint/2010/main" val="191251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6" name="Text Box 7"/>
          <p:cNvSpPr txBox="1">
            <a:spLocks noChangeArrowheads="1"/>
          </p:cNvSpPr>
          <p:nvPr/>
        </p:nvSpPr>
        <p:spPr bwMode="auto">
          <a:xfrm>
            <a:off x="179388" y="1589088"/>
            <a:ext cx="87852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buFont typeface="Arial" panose="020B0604020202020204" pitchFamily="34" charset="0"/>
              <a:buNone/>
              <a:defRPr/>
            </a:pPr>
            <a:r>
              <a:rPr lang="en-US" altLang="zh-TW" sz="1900" b="1" i="1" dirty="0">
                <a:solidFill>
                  <a:schemeClr val="accent5">
                    <a:lumMod val="50000"/>
                  </a:schemeClr>
                </a:solidFill>
                <a:latin typeface="Arial" panose="020B0604020202020204" pitchFamily="34" charset="0"/>
                <a:cs typeface="Arial" panose="020B0604020202020204" pitchFamily="34" charset="0"/>
              </a:rPr>
              <a:t>Unofficially Withdrawn (“UW”)</a:t>
            </a:r>
          </a:p>
          <a:p>
            <a:pPr marL="342900" indent="-342900" eaLnBrk="1" hangingPunct="1">
              <a:lnSpc>
                <a:spcPct val="150000"/>
              </a:lnSpc>
              <a:buFont typeface="Wingdings" panose="05000000000000000000" pitchFamily="2" charset="2"/>
              <a:buChar char="Ø"/>
              <a:defRPr/>
            </a:pPr>
            <a:r>
              <a:rPr lang="en-US" altLang="zh-TW" sz="1900" dirty="0">
                <a:latin typeface="Arial" panose="020B0604020202020204" pitchFamily="34" charset="0"/>
                <a:cs typeface="Arial" panose="020B0604020202020204" pitchFamily="34" charset="0"/>
              </a:rPr>
              <a:t>Failure to pay Institutional Fees by due dates will be treated as </a:t>
            </a:r>
            <a:r>
              <a:rPr lang="en-US" altLang="zh-TW" sz="1900" dirty="0">
                <a:solidFill>
                  <a:srgbClr val="FF0000"/>
                </a:solidFill>
                <a:latin typeface="Arial" panose="020B0604020202020204" pitchFamily="34" charset="0"/>
                <a:cs typeface="Arial" panose="020B0604020202020204" pitchFamily="34" charset="0"/>
              </a:rPr>
              <a:t>UNOFFICIALLY WITHDRAWN (“UW”) </a:t>
            </a:r>
            <a:r>
              <a:rPr lang="en-US" altLang="zh-TW" sz="1900" dirty="0">
                <a:latin typeface="Arial" panose="020B0604020202020204" pitchFamily="34" charset="0"/>
                <a:cs typeface="Arial" panose="020B0604020202020204" pitchFamily="34" charset="0"/>
              </a:rPr>
              <a:t>from the </a:t>
            </a:r>
            <a:r>
              <a:rPr lang="en-US" altLang="zh-TW" sz="1900" dirty="0" err="1">
                <a:latin typeface="Arial" panose="020B0604020202020204" pitchFamily="34" charset="0"/>
                <a:cs typeface="Arial" panose="020B0604020202020204" pitchFamily="34" charset="0"/>
              </a:rPr>
              <a:t>programme</a:t>
            </a:r>
            <a:r>
              <a:rPr lang="en-US" altLang="zh-TW" sz="1900" dirty="0">
                <a:latin typeface="Arial" panose="020B0604020202020204" pitchFamily="34" charset="0"/>
                <a:cs typeface="Arial" panose="020B0604020202020204" pitchFamily="34" charset="0"/>
              </a:rPr>
              <a:t> of studies</a:t>
            </a:r>
          </a:p>
          <a:p>
            <a:pPr marL="342900" indent="-342900" eaLnBrk="1" hangingPunct="1">
              <a:lnSpc>
                <a:spcPct val="150000"/>
              </a:lnSpc>
              <a:buFont typeface="Wingdings" panose="05000000000000000000" pitchFamily="2" charset="2"/>
              <a:buChar char="Ø"/>
              <a:defRPr/>
            </a:pPr>
            <a:r>
              <a:rPr lang="en-US" altLang="zh-TW" sz="1900" dirty="0">
                <a:latin typeface="Arial" panose="020B0604020202020204" pitchFamily="34" charset="0"/>
                <a:cs typeface="Arial" panose="020B0604020202020204" pitchFamily="34" charset="0"/>
              </a:rPr>
              <a:t>Suspension of access to the University’s facilities, withholding issuance of academic documents, etc.</a:t>
            </a:r>
          </a:p>
          <a:p>
            <a:pPr marL="342900" indent="-342900" eaLnBrk="1" hangingPunct="1">
              <a:lnSpc>
                <a:spcPct val="150000"/>
              </a:lnSpc>
              <a:buFont typeface="Wingdings" panose="05000000000000000000" pitchFamily="2" charset="2"/>
              <a:buChar char="Ø"/>
              <a:defRPr/>
            </a:pPr>
            <a:r>
              <a:rPr lang="en-US" altLang="zh-TW" sz="1900" dirty="0">
                <a:latin typeface="Arial" panose="020B0604020202020204" pitchFamily="34" charset="0"/>
                <a:cs typeface="Arial" panose="020B0604020202020204" pitchFamily="34" charset="0"/>
              </a:rPr>
              <a:t>Require to pay an Administration Fee of HK$300 for re-activating student status in addition to full settlement of overdue fees</a:t>
            </a:r>
          </a:p>
          <a:p>
            <a:pPr marL="342900" indent="-342900" eaLnBrk="1" hangingPunct="1">
              <a:lnSpc>
                <a:spcPct val="150000"/>
              </a:lnSpc>
              <a:buFont typeface="Wingdings" panose="05000000000000000000" pitchFamily="2" charset="2"/>
              <a:buChar char="Ø"/>
              <a:defRPr/>
            </a:pPr>
            <a:r>
              <a:rPr lang="en-US" altLang="zh-TW" sz="1900" dirty="0">
                <a:latin typeface="Arial" panose="020B0604020202020204" pitchFamily="34" charset="0"/>
                <a:cs typeface="Arial" panose="020B0604020202020204" pitchFamily="34" charset="0"/>
              </a:rPr>
              <a:t>Require to </a:t>
            </a:r>
            <a:r>
              <a:rPr lang="en-US" altLang="zh-TW" sz="1900" dirty="0">
                <a:solidFill>
                  <a:srgbClr val="FF0000"/>
                </a:solidFill>
                <a:latin typeface="Arial" panose="020B0604020202020204" pitchFamily="34" charset="0"/>
                <a:cs typeface="Arial" panose="020B0604020202020204" pitchFamily="34" charset="0"/>
              </a:rPr>
              <a:t>re-apply for admission again</a:t>
            </a:r>
            <a:r>
              <a:rPr lang="en-US" altLang="zh-TW" sz="1900" dirty="0">
                <a:latin typeface="Arial" panose="020B0604020202020204" pitchFamily="34" charset="0"/>
                <a:cs typeface="Arial" panose="020B0604020202020204" pitchFamily="34" charset="0"/>
              </a:rPr>
              <a:t> for prolonged outstanding debts even the settlement of previous debts with the University is made thereafter.</a:t>
            </a:r>
          </a:p>
          <a:p>
            <a:pPr marL="342900" indent="-342900" eaLnBrk="1" hangingPunct="1">
              <a:lnSpc>
                <a:spcPct val="150000"/>
              </a:lnSpc>
              <a:spcBef>
                <a:spcPct val="0"/>
              </a:spcBef>
              <a:buFont typeface="Wingdings" panose="05000000000000000000" pitchFamily="2" charset="2"/>
              <a:buChar char="Ø"/>
              <a:defRPr/>
            </a:pPr>
            <a:r>
              <a:rPr lang="en-US" altLang="zh-TW" sz="1900" dirty="0">
                <a:latin typeface="Arial" panose="020B0604020202020204" pitchFamily="34" charset="0"/>
                <a:cs typeface="Arial" panose="020B0604020202020204" pitchFamily="34" charset="0"/>
              </a:rPr>
              <a:t>Not allowed to go for Overseas Student Activities even contribution is made. (e.g. Immersion </a:t>
            </a:r>
            <a:r>
              <a:rPr lang="en-US" altLang="zh-TW" sz="1900" dirty="0" err="1">
                <a:latin typeface="Arial" panose="020B0604020202020204" pitchFamily="34" charset="0"/>
                <a:cs typeface="Arial" panose="020B0604020202020204" pitchFamily="34" charset="0"/>
              </a:rPr>
              <a:t>Prog</a:t>
            </a:r>
            <a:r>
              <a:rPr lang="en-US" altLang="zh-TW" sz="1900" dirty="0">
                <a:latin typeface="Arial" panose="020B0604020202020204" pitchFamily="34" charset="0"/>
                <a:cs typeface="Arial" panose="020B0604020202020204" pitchFamily="34" charset="0"/>
              </a:rPr>
              <a:t>, cultural exchange projects and study tours, etc.)</a:t>
            </a:r>
          </a:p>
        </p:txBody>
      </p:sp>
    </p:spTree>
    <p:extLst>
      <p:ext uri="{BB962C8B-B14F-4D97-AF65-F5344CB8AC3E}">
        <p14:creationId xmlns:p14="http://schemas.microsoft.com/office/powerpoint/2010/main" val="226625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a:t>Institutional Fees Matters</a:t>
            </a:r>
          </a:p>
        </p:txBody>
      </p:sp>
      <p:sp>
        <p:nvSpPr>
          <p:cNvPr id="9" name="矩形 8"/>
          <p:cNvSpPr/>
          <p:nvPr/>
        </p:nvSpPr>
        <p:spPr>
          <a:xfrm>
            <a:off x="457200" y="1717675"/>
            <a:ext cx="8507413" cy="2678113"/>
          </a:xfrm>
          <a:prstGeom prst="rect">
            <a:avLst/>
          </a:prstGeom>
        </p:spPr>
        <p:txBody>
          <a:bodyPr>
            <a:spAutoFit/>
          </a:bodyPr>
          <a:lstStyle/>
          <a:p>
            <a:pPr eaLnBrk="1" hangingPunct="1">
              <a:lnSpc>
                <a:spcPct val="150000"/>
              </a:lnSpc>
              <a:defRPr/>
            </a:pPr>
            <a:r>
              <a:rPr lang="en-US" altLang="zh-TW" sz="2000" b="1" i="1" dirty="0">
                <a:solidFill>
                  <a:schemeClr val="accent5">
                    <a:lumMod val="50000"/>
                  </a:schemeClr>
                </a:solidFill>
                <a:cs typeface="Arial" panose="020B0604020202020204" pitchFamily="34" charset="0"/>
              </a:rPr>
              <a:t>Overpayment in student account</a:t>
            </a:r>
          </a:p>
          <a:p>
            <a:pPr eaLnBrk="1" hangingPunct="1">
              <a:lnSpc>
                <a:spcPct val="150000"/>
              </a:lnSpc>
              <a:defRPr/>
            </a:pPr>
            <a:r>
              <a:rPr lang="en-US" altLang="zh-TW" dirty="0">
                <a:cs typeface="Arial" panose="020B0604020202020204" pitchFamily="34" charset="0"/>
              </a:rPr>
              <a:t>Overpayment and/or NLS loan after settling the Institutional Fees will be refunded to students by the FO</a:t>
            </a:r>
          </a:p>
          <a:p>
            <a:pPr eaLnBrk="1" hangingPunct="1">
              <a:lnSpc>
                <a:spcPct val="150000"/>
              </a:lnSpc>
              <a:defRPr/>
            </a:pPr>
            <a:r>
              <a:rPr lang="en-US" altLang="zh-TW" sz="2000" b="1" i="1" dirty="0">
                <a:solidFill>
                  <a:schemeClr val="accent5">
                    <a:lumMod val="50000"/>
                  </a:schemeClr>
                </a:solidFill>
                <a:cs typeface="Arial" panose="020B0604020202020204" pitchFamily="34" charset="0"/>
              </a:rPr>
              <a:t>Summary</a:t>
            </a:r>
          </a:p>
          <a:p>
            <a:pPr eaLnBrk="1" hangingPunct="1">
              <a:lnSpc>
                <a:spcPct val="150000"/>
              </a:lnSpc>
              <a:defRPr/>
            </a:pPr>
            <a:r>
              <a:rPr lang="en-US" altLang="zh-TW" b="1" dirty="0">
                <a:solidFill>
                  <a:srgbClr val="FF0000"/>
                </a:solidFill>
                <a:cs typeface="Arial" panose="020B0604020202020204" pitchFamily="34" charset="0"/>
              </a:rPr>
              <a:t>Student’s responsibility﹕ Check student’s account balance and due dates in The Portal from time to time and pay all fees on time</a:t>
            </a:r>
            <a:endParaRPr lang="zh-TW" altLang="en-US" b="1" dirty="0">
              <a:solidFill>
                <a:srgbClr val="FF0000"/>
              </a:solidFill>
              <a:cs typeface="Arial" panose="020B0604020202020204" pitchFamily="34" charset="0"/>
            </a:endParaRPr>
          </a:p>
        </p:txBody>
      </p:sp>
    </p:spTree>
    <p:extLst>
      <p:ext uri="{BB962C8B-B14F-4D97-AF65-F5344CB8AC3E}">
        <p14:creationId xmlns:p14="http://schemas.microsoft.com/office/powerpoint/2010/main" val="83238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dirty="0"/>
              <a:t>Financial Assistance Scheme</a:t>
            </a:r>
          </a:p>
        </p:txBody>
      </p:sp>
      <p:sp>
        <p:nvSpPr>
          <p:cNvPr id="5" name="副標題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304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02700" y="2919039"/>
            <a:ext cx="7993062" cy="3619500"/>
          </a:xfrm>
          <a:prstGeom prst="rect">
            <a:avLst/>
          </a:prstGeom>
          <a:noFill/>
          <a:ln w="9525">
            <a:noFill/>
            <a:miter lim="800000"/>
            <a:headEnd/>
            <a:tailEnd/>
          </a:ln>
        </p:spPr>
        <p:txBody>
          <a:bodyPr>
            <a:spAutoFit/>
          </a:bodyPr>
          <a:lstStyle/>
          <a:p>
            <a:pPr marL="539750" indent="-539750" eaLnBrk="1" hangingPunct="1">
              <a:buFont typeface="Calibri" pitchFamily="34" charset="0"/>
              <a:buAutoNum type="arabicPeriod"/>
              <a:defRPr/>
            </a:pPr>
            <a:r>
              <a:rPr lang="en-US" altLang="zh-TW" sz="3200" dirty="0">
                <a:latin typeface="Arial" charset="0"/>
              </a:rPr>
              <a:t>Tertiary Student Finance Scheme - Publicly-funded Programmes (TSFS)</a:t>
            </a:r>
          </a:p>
          <a:p>
            <a:pPr marL="539750" indent="-539750" eaLnBrk="1" hangingPunct="1">
              <a:defRPr/>
            </a:pPr>
            <a:r>
              <a:rPr lang="en-US" altLang="zh-TW" sz="3200" dirty="0">
                <a:latin typeface="Arial" charset="0"/>
              </a:rPr>
              <a:t>	</a:t>
            </a:r>
            <a:r>
              <a:rPr lang="zh-TW" altLang="en-US" sz="3200" b="1" dirty="0">
                <a:latin typeface="Arial" charset="0"/>
              </a:rPr>
              <a:t>資助專上課程學生資助計劃</a:t>
            </a:r>
            <a:endParaRPr lang="en-US" altLang="zh-TW" sz="3200" b="1" dirty="0">
              <a:latin typeface="Arial" charset="0"/>
            </a:endParaRPr>
          </a:p>
          <a:p>
            <a:pPr marL="539750" indent="-539750" eaLnBrk="1" hangingPunct="1">
              <a:defRPr/>
            </a:pPr>
            <a:endParaRPr lang="en-US" altLang="zh-TW" dirty="0">
              <a:latin typeface="Arial" charset="0"/>
            </a:endParaRPr>
          </a:p>
          <a:p>
            <a:pPr marL="539750" indent="-539750" eaLnBrk="1" hangingPunct="1">
              <a:buFont typeface="Calibri" pitchFamily="34" charset="0"/>
              <a:buAutoNum type="arabicPeriod" startAt="2"/>
              <a:defRPr/>
            </a:pPr>
            <a:r>
              <a:rPr lang="en-US" altLang="zh-TW" sz="3200" dirty="0">
                <a:latin typeface="Arial" charset="0"/>
              </a:rPr>
              <a:t>Non-means-tested Loan Scheme for Full-time Tertiary Students (NLSFT)</a:t>
            </a:r>
          </a:p>
          <a:p>
            <a:pPr marL="539750" indent="-539750" eaLnBrk="1" hangingPunct="1">
              <a:defRPr/>
            </a:pPr>
            <a:r>
              <a:rPr lang="en-US" altLang="zh-TW" sz="3200" b="1" dirty="0">
                <a:latin typeface="Arial" charset="0"/>
              </a:rPr>
              <a:t>	</a:t>
            </a:r>
            <a:r>
              <a:rPr lang="zh-TW" altLang="en-US" sz="3200" b="1" dirty="0">
                <a:latin typeface="Arial" charset="0"/>
              </a:rPr>
              <a:t>全日制大專學生免入息審查貸款計劃</a:t>
            </a:r>
            <a:endParaRPr lang="en-US" altLang="zh-TW" sz="3200" b="1" dirty="0">
              <a:latin typeface="Arial" charset="0"/>
            </a:endParaRPr>
          </a:p>
          <a:p>
            <a:pPr marL="514350" indent="-457200" eaLnBrk="1" hangingPunct="1">
              <a:lnSpc>
                <a:spcPts val="2300"/>
              </a:lnSpc>
              <a:defRPr/>
            </a:pPr>
            <a:r>
              <a:rPr lang="en-US" altLang="zh-TW" sz="2000" b="1" dirty="0">
                <a:latin typeface="Arial" charset="0"/>
              </a:rPr>
              <a:t>      </a:t>
            </a:r>
            <a:endParaRPr lang="en-US" altLang="zh-TW" sz="3200" dirty="0">
              <a:latin typeface="Arial" charset="0"/>
            </a:endParaRPr>
          </a:p>
        </p:txBody>
      </p:sp>
      <p:sp>
        <p:nvSpPr>
          <p:cNvPr id="5" name="Text Box 6"/>
          <p:cNvSpPr txBox="1">
            <a:spLocks noChangeArrowheads="1"/>
          </p:cNvSpPr>
          <p:nvPr/>
        </p:nvSpPr>
        <p:spPr bwMode="auto">
          <a:xfrm>
            <a:off x="425209" y="1966914"/>
            <a:ext cx="7904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400" b="1" dirty="0">
                <a:solidFill>
                  <a:srgbClr val="008000"/>
                </a:solidFill>
              </a:rPr>
              <a:t>Government Financial Assistance</a:t>
            </a:r>
          </a:p>
        </p:txBody>
      </p:sp>
      <p:sp>
        <p:nvSpPr>
          <p:cNvPr id="8" name="標題 4"/>
          <p:cNvSpPr>
            <a:spLocks noGrp="1"/>
          </p:cNvSpPr>
          <p:nvPr>
            <p:ph type="title"/>
          </p:nvPr>
        </p:nvSpPr>
        <p:spPr>
          <a:xfrm>
            <a:off x="2361460" y="274638"/>
            <a:ext cx="6325340" cy="1143000"/>
          </a:xfrm>
        </p:spPr>
        <p:txBody>
          <a:bodyPr>
            <a:normAutofit fontScale="90000"/>
          </a:bodyPr>
          <a:lstStyle/>
          <a:p>
            <a:r>
              <a:rPr lang="en-US" dirty="0"/>
              <a:t>Financial Assistance Scheme</a:t>
            </a:r>
            <a:br>
              <a:rPr lang="en-US" dirty="0"/>
            </a:br>
            <a:r>
              <a:rPr lang="en-US" dirty="0"/>
              <a:t>(UGC-funded </a:t>
            </a:r>
            <a:r>
              <a:rPr lang="en-US" dirty="0" err="1"/>
              <a:t>Programmes</a:t>
            </a:r>
            <a:r>
              <a:rPr lang="en-US" dirty="0"/>
              <a:t>)</a:t>
            </a:r>
          </a:p>
        </p:txBody>
      </p:sp>
    </p:spTree>
    <p:extLst>
      <p:ext uri="{BB962C8B-B14F-4D97-AF65-F5344CB8AC3E}">
        <p14:creationId xmlns:p14="http://schemas.microsoft.com/office/powerpoint/2010/main" val="32417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Financial Assistance Scheme</a:t>
            </a:r>
          </a:p>
        </p:txBody>
      </p:sp>
      <p:sp>
        <p:nvSpPr>
          <p:cNvPr id="4" name="TextBox 8"/>
          <p:cNvSpPr txBox="1">
            <a:spLocks noChangeArrowheads="1"/>
          </p:cNvSpPr>
          <p:nvPr/>
        </p:nvSpPr>
        <p:spPr bwMode="auto">
          <a:xfrm>
            <a:off x="490613" y="2035721"/>
            <a:ext cx="82927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marL="541338" eaLnBrk="1" hangingPunct="1">
              <a:buFont typeface="Wingdings" panose="05000000000000000000" pitchFamily="2" charset="2"/>
              <a:buChar char="§"/>
              <a:defRPr/>
            </a:pPr>
            <a:r>
              <a:rPr lang="en-US" altLang="zh-TW" sz="2400" dirty="0"/>
              <a:t>Engaged in one full-time UGC-funded </a:t>
            </a:r>
            <a:r>
              <a:rPr lang="en-US" altLang="zh-TW" sz="2400" dirty="0" err="1"/>
              <a:t>programme</a:t>
            </a:r>
            <a:endParaRPr lang="en-US" altLang="zh-TW" sz="2400" dirty="0"/>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Have the right of abode in the HKSAR or have resided or have had your home in Hong Kong continuously for 3 complete years prior to the commencement of the course</a:t>
            </a:r>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Not including students holding student visas</a:t>
            </a:r>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No age limit</a:t>
            </a:r>
            <a:endParaRPr lang="zh-TW" altLang="en-US" sz="2400" dirty="0"/>
          </a:p>
        </p:txBody>
      </p:sp>
    </p:spTree>
    <p:extLst>
      <p:ext uri="{BB962C8B-B14F-4D97-AF65-F5344CB8AC3E}">
        <p14:creationId xmlns:p14="http://schemas.microsoft.com/office/powerpoint/2010/main" val="356220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02700" y="2919039"/>
            <a:ext cx="7993062" cy="3618939"/>
          </a:xfrm>
          <a:prstGeom prst="rect">
            <a:avLst/>
          </a:prstGeom>
          <a:noFill/>
          <a:ln w="9525">
            <a:noFill/>
            <a:miter lim="800000"/>
            <a:headEnd/>
            <a:tailEnd/>
          </a:ln>
        </p:spPr>
        <p:txBody>
          <a:bodyPr>
            <a:spAutoFit/>
          </a:bodyPr>
          <a:lstStyle/>
          <a:p>
            <a:pPr marL="539750" indent="-539750" eaLnBrk="1" hangingPunct="1">
              <a:buFont typeface="Calibri" pitchFamily="34" charset="0"/>
              <a:buAutoNum type="arabicPeriod"/>
              <a:defRPr/>
            </a:pPr>
            <a:r>
              <a:rPr lang="en-US" altLang="zh-TW" sz="3200" dirty="0">
                <a:latin typeface="Arial" charset="0"/>
              </a:rPr>
              <a:t>Financial Assistance Scheme for Post-secondary Students (FASP)</a:t>
            </a:r>
          </a:p>
          <a:p>
            <a:pPr marL="539750" indent="-539750" eaLnBrk="1" hangingPunct="1">
              <a:defRPr/>
            </a:pPr>
            <a:r>
              <a:rPr lang="en-US" altLang="zh-TW" sz="3200" dirty="0">
                <a:latin typeface="Arial" charset="0"/>
              </a:rPr>
              <a:t>	</a:t>
            </a:r>
            <a:r>
              <a:rPr lang="zh-TW" altLang="en-US" sz="3200" b="1" dirty="0">
                <a:latin typeface="Arial" charset="0"/>
              </a:rPr>
              <a:t>專上學生資助計劃</a:t>
            </a:r>
            <a:endParaRPr lang="en-US" altLang="zh-TW" sz="3200" b="1" dirty="0">
              <a:latin typeface="Arial" charset="0"/>
            </a:endParaRPr>
          </a:p>
          <a:p>
            <a:pPr marL="539750" indent="-539750" eaLnBrk="1" hangingPunct="1">
              <a:defRPr/>
            </a:pPr>
            <a:endParaRPr lang="en-US" altLang="zh-TW" dirty="0">
              <a:latin typeface="Arial" charset="0"/>
            </a:endParaRPr>
          </a:p>
          <a:p>
            <a:pPr marL="539750" indent="-539750" eaLnBrk="1" hangingPunct="1">
              <a:buFont typeface="Calibri" pitchFamily="34" charset="0"/>
              <a:buAutoNum type="arabicPeriod" startAt="2"/>
              <a:defRPr/>
            </a:pPr>
            <a:r>
              <a:rPr lang="en-US" altLang="zh-TW" sz="3200" dirty="0">
                <a:latin typeface="Arial" charset="0"/>
              </a:rPr>
              <a:t>Non-means-tested Loan Scheme for Post-secondary Students (NLSPS)</a:t>
            </a:r>
          </a:p>
          <a:p>
            <a:pPr marL="539750" indent="-539750" eaLnBrk="1" hangingPunct="1">
              <a:defRPr/>
            </a:pPr>
            <a:r>
              <a:rPr lang="en-US" altLang="zh-TW" sz="3200" b="1" dirty="0">
                <a:latin typeface="Arial" charset="0"/>
              </a:rPr>
              <a:t>	</a:t>
            </a:r>
            <a:r>
              <a:rPr lang="zh-TW" altLang="en-US" sz="3200" b="1" dirty="0">
                <a:latin typeface="Arial" charset="0"/>
              </a:rPr>
              <a:t>專上學生免入息審查貸款計劃</a:t>
            </a:r>
            <a:endParaRPr lang="en-US" altLang="zh-TW" sz="3200" b="1" dirty="0">
              <a:latin typeface="Arial" charset="0"/>
            </a:endParaRPr>
          </a:p>
          <a:p>
            <a:pPr marL="514350" indent="-457200" eaLnBrk="1" hangingPunct="1">
              <a:lnSpc>
                <a:spcPts val="2300"/>
              </a:lnSpc>
              <a:defRPr/>
            </a:pPr>
            <a:r>
              <a:rPr lang="en-US" altLang="zh-TW" sz="2000" b="1" dirty="0">
                <a:latin typeface="Arial" charset="0"/>
              </a:rPr>
              <a:t>      </a:t>
            </a:r>
            <a:endParaRPr lang="en-US" altLang="zh-TW" sz="3200" dirty="0">
              <a:latin typeface="Arial" charset="0"/>
            </a:endParaRPr>
          </a:p>
        </p:txBody>
      </p:sp>
      <p:sp>
        <p:nvSpPr>
          <p:cNvPr id="5" name="Text Box 6"/>
          <p:cNvSpPr txBox="1">
            <a:spLocks noChangeArrowheads="1"/>
          </p:cNvSpPr>
          <p:nvPr/>
        </p:nvSpPr>
        <p:spPr bwMode="auto">
          <a:xfrm>
            <a:off x="425209" y="1966914"/>
            <a:ext cx="7904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400" b="1" dirty="0">
                <a:solidFill>
                  <a:srgbClr val="008000"/>
                </a:solidFill>
              </a:rPr>
              <a:t>Government Financial Assistance</a:t>
            </a:r>
          </a:p>
        </p:txBody>
      </p:sp>
      <p:sp>
        <p:nvSpPr>
          <p:cNvPr id="8" name="標題 4"/>
          <p:cNvSpPr>
            <a:spLocks noGrp="1"/>
          </p:cNvSpPr>
          <p:nvPr>
            <p:ph type="title"/>
          </p:nvPr>
        </p:nvSpPr>
        <p:spPr>
          <a:xfrm>
            <a:off x="2361460" y="274638"/>
            <a:ext cx="6325340" cy="1143000"/>
          </a:xfrm>
        </p:spPr>
        <p:txBody>
          <a:bodyPr>
            <a:normAutofit fontScale="90000"/>
          </a:bodyPr>
          <a:lstStyle/>
          <a:p>
            <a:r>
              <a:rPr lang="en-US" dirty="0"/>
              <a:t>Financial Assistance Scheme</a:t>
            </a:r>
            <a:br>
              <a:rPr lang="en-US" dirty="0"/>
            </a:br>
            <a:r>
              <a:rPr lang="en-US" dirty="0"/>
              <a:t>(Self-funded </a:t>
            </a:r>
            <a:r>
              <a:rPr lang="en-US" dirty="0" err="1"/>
              <a:t>Programmes</a:t>
            </a:r>
            <a:r>
              <a:rPr lang="en-US" dirty="0"/>
              <a:t>)</a:t>
            </a:r>
          </a:p>
        </p:txBody>
      </p:sp>
    </p:spTree>
    <p:extLst>
      <p:ext uri="{BB962C8B-B14F-4D97-AF65-F5344CB8AC3E}">
        <p14:creationId xmlns:p14="http://schemas.microsoft.com/office/powerpoint/2010/main" val="6114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Outline</a:t>
            </a:r>
          </a:p>
        </p:txBody>
      </p:sp>
      <p:sp>
        <p:nvSpPr>
          <p:cNvPr id="3" name="內容版面配置區 2"/>
          <p:cNvSpPr>
            <a:spLocks noGrp="1"/>
          </p:cNvSpPr>
          <p:nvPr>
            <p:ph idx="1"/>
          </p:nvPr>
        </p:nvSpPr>
        <p:spPr/>
        <p:txBody>
          <a:bodyPr/>
          <a:lstStyle/>
          <a:p>
            <a:pPr marL="571500" indent="-571500">
              <a:buFont typeface="+mj-lt"/>
              <a:buAutoNum type="romanUcPeriod"/>
            </a:pPr>
            <a:endParaRPr lang="en-US" dirty="0"/>
          </a:p>
          <a:p>
            <a:pPr marL="571500" indent="-571500">
              <a:buFont typeface="+mj-lt"/>
              <a:buAutoNum type="romanUcPeriod"/>
            </a:pPr>
            <a:r>
              <a:rPr lang="en-US" dirty="0"/>
              <a:t>Introduction to Financial Assistance</a:t>
            </a:r>
          </a:p>
          <a:p>
            <a:pPr marL="571500" indent="-571500">
              <a:buFont typeface="+mj-lt"/>
              <a:buAutoNum type="romanUcPeriod"/>
            </a:pPr>
            <a:r>
              <a:rPr lang="en-US" dirty="0"/>
              <a:t>Institutional Fees Matters</a:t>
            </a:r>
          </a:p>
          <a:p>
            <a:pPr marL="571500" indent="-571500">
              <a:buFont typeface="+mj-lt"/>
              <a:buAutoNum type="romanUcPeriod"/>
            </a:pPr>
            <a:r>
              <a:rPr lang="en-US" dirty="0"/>
              <a:t>Financial Assistance Schemes</a:t>
            </a:r>
          </a:p>
        </p:txBody>
      </p:sp>
    </p:spTree>
    <p:extLst>
      <p:ext uri="{BB962C8B-B14F-4D97-AF65-F5344CB8AC3E}">
        <p14:creationId xmlns:p14="http://schemas.microsoft.com/office/powerpoint/2010/main" val="238713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Financial Assistance Scheme</a:t>
            </a:r>
          </a:p>
        </p:txBody>
      </p:sp>
      <p:sp>
        <p:nvSpPr>
          <p:cNvPr id="4" name="TextBox 8"/>
          <p:cNvSpPr txBox="1">
            <a:spLocks noChangeArrowheads="1"/>
          </p:cNvSpPr>
          <p:nvPr/>
        </p:nvSpPr>
        <p:spPr bwMode="auto">
          <a:xfrm>
            <a:off x="529251" y="1752386"/>
            <a:ext cx="79200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marL="541338" eaLnBrk="1" hangingPunct="1">
              <a:buFont typeface="Wingdings" panose="05000000000000000000" pitchFamily="2" charset="2"/>
              <a:buChar char="§"/>
              <a:defRPr/>
            </a:pPr>
            <a:r>
              <a:rPr lang="en-US" altLang="zh-TW" sz="2400" dirty="0"/>
              <a:t>Engaged in one full-time Self-funded </a:t>
            </a:r>
            <a:r>
              <a:rPr lang="en-US" altLang="zh-TW" sz="2400" dirty="0" err="1"/>
              <a:t>programme</a:t>
            </a:r>
            <a:endParaRPr lang="en-US" altLang="zh-TW" sz="2400" dirty="0"/>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Have the right of abode in the HKSAR or have resided or have had your home in Hong Kong continuously for 3 complete years prior to the commencement of the course</a:t>
            </a:r>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Not including students holding student visas</a:t>
            </a:r>
          </a:p>
          <a:p>
            <a:pPr marL="541338" eaLnBrk="1" hangingPunct="1">
              <a:buFont typeface="Wingdings" panose="05000000000000000000" pitchFamily="2" charset="2"/>
              <a:buChar char="§"/>
              <a:defRPr/>
            </a:pPr>
            <a:endParaRPr lang="en-US" altLang="zh-TW" sz="2400" dirty="0"/>
          </a:p>
          <a:p>
            <a:pPr marL="541338" eaLnBrk="1" hangingPunct="1">
              <a:buFont typeface="Wingdings" panose="05000000000000000000" pitchFamily="2" charset="2"/>
              <a:buChar char="§"/>
              <a:defRPr/>
            </a:pPr>
            <a:r>
              <a:rPr lang="en-US" altLang="zh-TW" sz="2400" dirty="0"/>
              <a:t> Age Limit:</a:t>
            </a:r>
          </a:p>
          <a:p>
            <a:pPr marL="1262063" lvl="3" indent="-457200" eaLnBrk="1" hangingPunct="1">
              <a:buFont typeface="Wingdings" panose="05000000000000000000" pitchFamily="2" charset="2"/>
              <a:buChar char="§"/>
              <a:defRPr/>
            </a:pPr>
            <a:r>
              <a:rPr lang="en-US" altLang="zh-TW" sz="2400" dirty="0"/>
              <a:t>FASP, Aged 30 or below</a:t>
            </a:r>
          </a:p>
          <a:p>
            <a:pPr marL="1262063" lvl="3" indent="-457200" eaLnBrk="1" hangingPunct="1">
              <a:buFont typeface="Wingdings" panose="05000000000000000000" pitchFamily="2" charset="2"/>
              <a:buChar char="§"/>
              <a:defRPr/>
            </a:pPr>
            <a:r>
              <a:rPr lang="en-US" altLang="zh-TW" sz="2400" dirty="0"/>
              <a:t>NLSPS, No limit</a:t>
            </a:r>
          </a:p>
          <a:p>
            <a:pPr marL="1257300" lvl="2" indent="-342900" eaLnBrk="1" hangingPunct="1">
              <a:buFont typeface="Wingdings" panose="05000000000000000000" pitchFamily="2" charset="2"/>
              <a:buChar char="§"/>
              <a:defRPr/>
            </a:pPr>
            <a:endParaRPr lang="zh-TW" altLang="en-US" sz="2400" dirty="0"/>
          </a:p>
        </p:txBody>
      </p:sp>
    </p:spTree>
    <p:extLst>
      <p:ext uri="{BB962C8B-B14F-4D97-AF65-F5344CB8AC3E}">
        <p14:creationId xmlns:p14="http://schemas.microsoft.com/office/powerpoint/2010/main" val="310316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TSFS (Grant &amp; Loan)</a:t>
            </a:r>
          </a:p>
        </p:txBody>
      </p:sp>
      <p:sp>
        <p:nvSpPr>
          <p:cNvPr id="5" name="Text Box 7"/>
          <p:cNvSpPr txBox="1">
            <a:spLocks noChangeArrowheads="1"/>
          </p:cNvSpPr>
          <p:nvPr/>
        </p:nvSpPr>
        <p:spPr bwMode="auto">
          <a:xfrm>
            <a:off x="580192" y="1696820"/>
            <a:ext cx="7981950" cy="4401205"/>
          </a:xfrm>
          <a:prstGeom prst="rect">
            <a:avLst/>
          </a:prstGeom>
          <a:noFill/>
          <a:ln w="9525">
            <a:noFill/>
            <a:miter lim="800000"/>
            <a:headEnd/>
            <a:tailEnd/>
          </a:ln>
        </p:spPr>
        <p:txBody>
          <a:bodyPr>
            <a:spAutoFit/>
          </a:bodyPr>
          <a:lstStyle/>
          <a:p>
            <a:pPr>
              <a:spcBef>
                <a:spcPct val="50000"/>
              </a:spcBef>
              <a:defRPr/>
            </a:pPr>
            <a:r>
              <a:rPr lang="en-US" altLang="zh-TW" sz="3600" b="1" dirty="0">
                <a:solidFill>
                  <a:srgbClr val="008000"/>
                </a:solidFill>
                <a:latin typeface="Calibri" panose="020F0502020204030204" pitchFamily="34" charset="0"/>
                <a:ea typeface="新細明體" panose="02020500000000000000" pitchFamily="18" charset="-120"/>
              </a:rPr>
              <a:t>TSFS (</a:t>
            </a:r>
            <a:r>
              <a:rPr lang="zh-TW" altLang="en-US" sz="3600" b="1" dirty="0">
                <a:solidFill>
                  <a:srgbClr val="008000"/>
                </a:solidFill>
                <a:latin typeface="Calibri" panose="020F0502020204030204" pitchFamily="34" charset="0"/>
                <a:ea typeface="新細明體" panose="02020500000000000000" pitchFamily="18" charset="-120"/>
              </a:rPr>
              <a:t>資助專上課程學生資助計劃</a:t>
            </a:r>
            <a:r>
              <a:rPr lang="en-US" altLang="zh-TW" sz="3600" b="1" dirty="0">
                <a:solidFill>
                  <a:srgbClr val="008000"/>
                </a:solidFill>
                <a:latin typeface="Calibri" panose="020F0502020204030204" pitchFamily="34" charset="0"/>
                <a:ea typeface="新細明體" panose="02020500000000000000" pitchFamily="18" charset="-120"/>
              </a:rPr>
              <a:t>)</a:t>
            </a:r>
          </a:p>
          <a:p>
            <a:pPr indent="-457200" eaLnBrk="1" hangingPunct="1">
              <a:buFont typeface="Wingdings" pitchFamily="2" charset="2"/>
              <a:buChar char="Ø"/>
              <a:defRPr/>
            </a:pPr>
            <a:r>
              <a:rPr kumimoji="0" lang="en-US" altLang="zh-TW" sz="2400" dirty="0">
                <a:latin typeface="Arial" charset="0"/>
                <a:ea typeface="微軟正黑體" pitchFamily="34" charset="-120"/>
                <a:cs typeface="Arial" charset="0"/>
              </a:rPr>
              <a:t> Grant (</a:t>
            </a:r>
            <a:r>
              <a:rPr kumimoji="0" lang="zh-TW" altLang="en-US" sz="2400" dirty="0">
                <a:latin typeface="Arial" charset="0"/>
                <a:ea typeface="微軟正黑體" pitchFamily="34" charset="-120"/>
                <a:cs typeface="Arial" charset="0"/>
              </a:rPr>
              <a:t>助學金</a:t>
            </a:r>
            <a:r>
              <a:rPr kumimoji="0" lang="en-US" altLang="zh-TW" sz="2400" dirty="0">
                <a:latin typeface="Arial" charset="0"/>
                <a:ea typeface="微軟正黑體" pitchFamily="34" charset="-120"/>
                <a:cs typeface="Arial" charset="0"/>
              </a:rPr>
              <a:t>) + Loan (</a:t>
            </a:r>
            <a:r>
              <a:rPr kumimoji="0" lang="zh-TW" altLang="en-US" sz="2400" dirty="0">
                <a:latin typeface="Arial" charset="0"/>
                <a:ea typeface="微軟正黑體" pitchFamily="34" charset="-120"/>
                <a:cs typeface="Arial" charset="0"/>
              </a:rPr>
              <a:t>貸款</a:t>
            </a:r>
            <a:r>
              <a:rPr kumimoji="0" lang="en-US" altLang="zh-TW" sz="2400" dirty="0">
                <a:latin typeface="Arial" charset="0"/>
                <a:ea typeface="微軟正黑體" pitchFamily="34" charset="-120"/>
                <a:cs typeface="Arial" charset="0"/>
              </a:rPr>
              <a:t>)</a:t>
            </a:r>
          </a:p>
          <a:p>
            <a:pPr indent="-457200" eaLnBrk="1" hangingPunct="1">
              <a:buFont typeface="Wingdings" pitchFamily="2" charset="2"/>
              <a:buChar char="Ø"/>
              <a:defRPr/>
            </a:pPr>
            <a:endParaRPr kumimoji="0" lang="en-US" altLang="zh-TW" dirty="0">
              <a:latin typeface="Arial" charset="0"/>
              <a:ea typeface="微軟正黑體" pitchFamily="34" charset="-120"/>
              <a:cs typeface="Arial" charset="0"/>
            </a:endParaRPr>
          </a:p>
          <a:p>
            <a:pPr indent="-457200" eaLnBrk="1" hangingPunct="1">
              <a:buFont typeface="Wingdings" pitchFamily="2" charset="2"/>
              <a:buChar char="Ø"/>
              <a:defRPr/>
            </a:pPr>
            <a:r>
              <a:rPr kumimoji="0" lang="en-US" altLang="zh-TW" sz="2400" dirty="0">
                <a:latin typeface="Arial" charset="0"/>
                <a:ea typeface="微軟正黑體" pitchFamily="34" charset="-120"/>
                <a:cs typeface="Arial" charset="0"/>
              </a:rPr>
              <a:t> Grant (</a:t>
            </a:r>
            <a:r>
              <a:rPr kumimoji="0" lang="zh-TW" altLang="en-US" sz="2400" dirty="0">
                <a:latin typeface="Arial" charset="0"/>
                <a:ea typeface="微軟正黑體" pitchFamily="34" charset="-120"/>
                <a:cs typeface="Arial" charset="0"/>
              </a:rPr>
              <a:t>助學金</a:t>
            </a:r>
            <a:r>
              <a:rPr kumimoji="0" lang="en-US" altLang="zh-TW" sz="2400" dirty="0">
                <a:latin typeface="Arial" charset="0"/>
                <a:ea typeface="微軟正黑體" pitchFamily="34" charset="-120"/>
                <a:cs typeface="Arial" charset="0"/>
              </a:rPr>
              <a:t>) – no need to repay</a:t>
            </a:r>
            <a:endParaRPr kumimoji="0" lang="en-US" altLang="zh-TW" sz="2000" dirty="0">
              <a:latin typeface="Arial" charset="0"/>
              <a:ea typeface="微軟正黑體" pitchFamily="34" charset="-120"/>
              <a:cs typeface="Arial" charset="0"/>
            </a:endParaRPr>
          </a:p>
          <a:p>
            <a:pPr marL="1097280" lvl="2" indent="-457200" eaLnBrk="1" hangingPunct="1">
              <a:buFont typeface="Arial" charset="0"/>
              <a:buChar char="•"/>
              <a:defRPr/>
            </a:pPr>
            <a:r>
              <a:rPr kumimoji="0" lang="en-US" altLang="zh-TW" sz="2000" b="1" i="1" dirty="0">
                <a:latin typeface="Arial" charset="0"/>
                <a:ea typeface="微軟正黑體" pitchFamily="34" charset="-120"/>
                <a:cs typeface="Arial" charset="0"/>
              </a:rPr>
              <a:t>Tuition Fee (</a:t>
            </a:r>
            <a:r>
              <a:rPr kumimoji="0" lang="zh-TW" altLang="en-US" sz="2000" b="1" i="1" dirty="0">
                <a:latin typeface="Arial" charset="0"/>
                <a:ea typeface="微軟正黑體" pitchFamily="34" charset="-120"/>
                <a:cs typeface="Arial" charset="0"/>
              </a:rPr>
              <a:t>學費</a:t>
            </a:r>
            <a:r>
              <a:rPr kumimoji="0" lang="en-US" altLang="zh-TW" sz="2000" b="1" i="1" dirty="0">
                <a:latin typeface="Arial" charset="0"/>
                <a:ea typeface="微軟正黑體" pitchFamily="34" charset="-120"/>
                <a:cs typeface="Arial" charset="0"/>
              </a:rPr>
              <a:t>) (max)</a:t>
            </a:r>
          </a:p>
          <a:p>
            <a:pPr marL="1554480" lvl="1" indent="-457200" eaLnBrk="1" hangingPunct="1">
              <a:defRPr/>
            </a:pPr>
            <a:r>
              <a:rPr kumimoji="0" lang="en-US" altLang="zh-TW" sz="2000" dirty="0">
                <a:latin typeface="Arial" charset="0"/>
                <a:ea typeface="微軟正黑體" pitchFamily="34" charset="-120"/>
                <a:cs typeface="Arial" charset="0"/>
              </a:rPr>
              <a:t>   - Postgraduate Programme: $42,100</a:t>
            </a:r>
          </a:p>
          <a:p>
            <a:pPr marL="1554480" lvl="1" indent="-457200" eaLnBrk="1" hangingPunct="1">
              <a:defRPr/>
            </a:pPr>
            <a:r>
              <a:rPr kumimoji="0" lang="en-US" altLang="zh-TW" sz="2000" dirty="0">
                <a:latin typeface="Arial" charset="0"/>
                <a:ea typeface="微軟正黑體" pitchFamily="34" charset="-120"/>
                <a:cs typeface="Arial" charset="0"/>
              </a:rPr>
              <a:t>   - Bachelor </a:t>
            </a:r>
            <a:r>
              <a:rPr kumimoji="0" lang="en-US" altLang="zh-TW" sz="2000" dirty="0" err="1">
                <a:latin typeface="Arial" charset="0"/>
                <a:ea typeface="微軟正黑體" pitchFamily="34" charset="-120"/>
                <a:cs typeface="Arial" charset="0"/>
              </a:rPr>
              <a:t>Programme</a:t>
            </a:r>
            <a:r>
              <a:rPr kumimoji="0" lang="en-US" altLang="zh-TW" sz="2000" dirty="0">
                <a:latin typeface="Arial" charset="0"/>
                <a:ea typeface="微軟正黑體" pitchFamily="34" charset="-120"/>
                <a:cs typeface="Arial" charset="0"/>
              </a:rPr>
              <a:t>: $42,100</a:t>
            </a:r>
          </a:p>
          <a:p>
            <a:pPr marL="1554480" lvl="1" indent="-457200" eaLnBrk="1" hangingPunct="1">
              <a:defRPr/>
            </a:pPr>
            <a:r>
              <a:rPr kumimoji="0" lang="en-US" altLang="zh-TW" sz="2000" dirty="0">
                <a:latin typeface="Arial" charset="0"/>
                <a:ea typeface="微軟正黑體" pitchFamily="34" charset="-120"/>
                <a:cs typeface="Arial" charset="0"/>
              </a:rPr>
              <a:t>   - Higher Diploma </a:t>
            </a:r>
            <a:r>
              <a:rPr kumimoji="0" lang="en-US" altLang="zh-TW" sz="2000" dirty="0" err="1">
                <a:latin typeface="Arial" charset="0"/>
                <a:ea typeface="微軟正黑體" pitchFamily="34" charset="-120"/>
                <a:cs typeface="Arial" charset="0"/>
              </a:rPr>
              <a:t>Programme</a:t>
            </a:r>
            <a:r>
              <a:rPr kumimoji="0" lang="en-US" altLang="zh-TW" sz="2000" dirty="0">
                <a:latin typeface="Arial" charset="0"/>
                <a:ea typeface="微軟正黑體" pitchFamily="34" charset="-120"/>
                <a:cs typeface="Arial" charset="0"/>
              </a:rPr>
              <a:t>: $15,040</a:t>
            </a:r>
          </a:p>
          <a:p>
            <a:pPr marL="1554480" lvl="1" indent="-457200" eaLnBrk="1" hangingPunct="1">
              <a:defRPr/>
            </a:pPr>
            <a:endParaRPr kumimoji="0" lang="en-US" altLang="zh-TW" dirty="0">
              <a:latin typeface="Arial" charset="0"/>
              <a:ea typeface="微軟正黑體" pitchFamily="34" charset="-120"/>
              <a:cs typeface="Arial" charset="0"/>
            </a:endParaRPr>
          </a:p>
          <a:p>
            <a:pPr marL="1097280" lvl="1" indent="-457200" eaLnBrk="1" hangingPunct="1">
              <a:buFont typeface="Arial" charset="0"/>
              <a:buChar char="•"/>
              <a:defRPr/>
            </a:pPr>
            <a:r>
              <a:rPr kumimoji="0" lang="en-US" altLang="zh-TW" sz="2000" dirty="0">
                <a:latin typeface="Arial" charset="0"/>
                <a:ea typeface="微軟正黑體" pitchFamily="34" charset="-120"/>
                <a:cs typeface="Arial" charset="0"/>
              </a:rPr>
              <a:t>  </a:t>
            </a:r>
            <a:r>
              <a:rPr kumimoji="0" lang="en-US" altLang="zh-TW" sz="2000" b="1" i="1" dirty="0">
                <a:latin typeface="Arial" charset="0"/>
                <a:ea typeface="微軟正黑體" pitchFamily="34" charset="-120"/>
                <a:cs typeface="Arial" charset="0"/>
              </a:rPr>
              <a:t>Academic Expenses</a:t>
            </a:r>
            <a:r>
              <a:rPr kumimoji="0" lang="zh-TW" altLang="en-US" sz="2000" b="1" i="1" dirty="0">
                <a:latin typeface="Arial" charset="0"/>
                <a:ea typeface="微軟正黑體" pitchFamily="34" charset="-120"/>
                <a:cs typeface="Arial" charset="0"/>
              </a:rPr>
              <a:t> </a:t>
            </a:r>
            <a:r>
              <a:rPr kumimoji="0" lang="en-US" altLang="zh-TW" sz="2000" b="1" i="1" dirty="0">
                <a:latin typeface="Arial" charset="0"/>
                <a:ea typeface="微軟正黑體" pitchFamily="34" charset="-120"/>
                <a:cs typeface="Arial" charset="0"/>
              </a:rPr>
              <a:t>(</a:t>
            </a:r>
            <a:r>
              <a:rPr kumimoji="0" lang="zh-TW" altLang="en-US" sz="2000" b="1" i="1" dirty="0">
                <a:latin typeface="Arial" charset="0"/>
                <a:ea typeface="微軟正黑體" pitchFamily="34" charset="-120"/>
                <a:cs typeface="Arial" charset="0"/>
              </a:rPr>
              <a:t>開習支出</a:t>
            </a:r>
            <a:r>
              <a:rPr kumimoji="0" lang="en-US" altLang="zh-TW" sz="2000" b="1" i="1" dirty="0">
                <a:latin typeface="Arial" charset="0"/>
                <a:ea typeface="微軟正黑體" pitchFamily="34" charset="-120"/>
                <a:cs typeface="Arial" charset="0"/>
              </a:rPr>
              <a:t>) (max)</a:t>
            </a:r>
          </a:p>
          <a:p>
            <a:pPr marL="1554480" lvl="1" indent="-457200" eaLnBrk="1" hangingPunct="1">
              <a:defRPr/>
            </a:pPr>
            <a:r>
              <a:rPr kumimoji="0" lang="en-US" altLang="zh-TW" sz="2000" dirty="0">
                <a:latin typeface="Arial" charset="0"/>
                <a:ea typeface="微軟正黑體" pitchFamily="34" charset="-120"/>
                <a:cs typeface="Arial" charset="0"/>
              </a:rPr>
              <a:t>   - Arts: $12,680  			- Social Science: $10,470   </a:t>
            </a:r>
          </a:p>
          <a:p>
            <a:pPr marL="1554480" lvl="1" indent="-457200" eaLnBrk="1" hangingPunct="1">
              <a:defRPr/>
            </a:pPr>
            <a:r>
              <a:rPr kumimoji="0" lang="en-US" altLang="zh-TW" sz="2000" dirty="0">
                <a:latin typeface="Arial" charset="0"/>
                <a:ea typeface="微軟正黑體" pitchFamily="34" charset="-120"/>
                <a:cs typeface="Arial" charset="0"/>
              </a:rPr>
              <a:t>   - Education: $8,470		- Fine Arts/Design: $41,490</a:t>
            </a:r>
          </a:p>
          <a:p>
            <a:pPr marL="1554480" lvl="1" indent="-457200" eaLnBrk="1" hangingPunct="1">
              <a:defRPr/>
            </a:pPr>
            <a:r>
              <a:rPr kumimoji="0" lang="en-US" altLang="zh-TW" sz="2000" dirty="0">
                <a:latin typeface="Arial" charset="0"/>
                <a:ea typeface="微軟正黑體" pitchFamily="34" charset="-120"/>
                <a:cs typeface="Arial" charset="0"/>
              </a:rPr>
              <a:t>   - Science: $9,140		- Music: $31,120</a:t>
            </a:r>
            <a:endParaRPr kumimoji="0" lang="en-US" altLang="zh-TW" sz="1200" dirty="0">
              <a:latin typeface="Arial" charset="0"/>
              <a:ea typeface="微軟正黑體" pitchFamily="34" charset="-120"/>
              <a:cs typeface="Arial" charset="0"/>
            </a:endParaRPr>
          </a:p>
        </p:txBody>
      </p:sp>
    </p:spTree>
    <p:extLst>
      <p:ext uri="{BB962C8B-B14F-4D97-AF65-F5344CB8AC3E}">
        <p14:creationId xmlns:p14="http://schemas.microsoft.com/office/powerpoint/2010/main" val="19574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TSFS (Grant &amp; Loan)</a:t>
            </a:r>
          </a:p>
        </p:txBody>
      </p:sp>
      <p:sp>
        <p:nvSpPr>
          <p:cNvPr id="4" name="Text Box 7"/>
          <p:cNvSpPr txBox="1">
            <a:spLocks noChangeArrowheads="1"/>
          </p:cNvSpPr>
          <p:nvPr/>
        </p:nvSpPr>
        <p:spPr bwMode="auto">
          <a:xfrm>
            <a:off x="616166" y="2549055"/>
            <a:ext cx="7920038" cy="4413516"/>
          </a:xfrm>
          <a:prstGeom prst="rect">
            <a:avLst/>
          </a:prstGeom>
          <a:noFill/>
          <a:ln w="9525">
            <a:noFill/>
            <a:miter lim="800000"/>
            <a:headEnd/>
            <a:tailEnd/>
          </a:ln>
        </p:spPr>
        <p:txBody>
          <a:bodyPr>
            <a:spAutoFit/>
          </a:bodyPr>
          <a:lstStyle/>
          <a:p>
            <a:pPr marL="457200" indent="-457200" eaLnBrk="1" hangingPunct="1">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Grant for overseas compulsory field trips</a:t>
            </a:r>
          </a:p>
          <a:p>
            <a:pPr marL="742950" lvl="1" indent="-285750">
              <a:lnSpc>
                <a:spcPct val="90000"/>
              </a:lnSpc>
              <a:buFont typeface="Wingdings" panose="05000000000000000000" pitchFamily="2" charset="2"/>
              <a:buChar char="§"/>
              <a:defRPr/>
            </a:pPr>
            <a:r>
              <a:rPr lang="en-US" sz="1200" dirty="0">
                <a:latin typeface="Arial" panose="020B0604020202020204" pitchFamily="34" charset="0"/>
                <a:cs typeface="Arial" panose="020B0604020202020204" pitchFamily="34" charset="0"/>
              </a:rPr>
              <a:t>6-8 week ENG Max $7560, 8-10 week ENG Max $9180</a:t>
            </a:r>
          </a:p>
          <a:p>
            <a:pPr marL="742950" lvl="1" indent="-285750">
              <a:lnSpc>
                <a:spcPct val="90000"/>
              </a:lnSpc>
              <a:buFont typeface="Wingdings" panose="05000000000000000000" pitchFamily="2" charset="2"/>
              <a:buChar char="§"/>
              <a:defRPr/>
            </a:pPr>
            <a:r>
              <a:rPr lang="en-US" sz="1200" dirty="0">
                <a:latin typeface="Arial" panose="020B0604020202020204" pitchFamily="34" charset="0"/>
                <a:cs typeface="Arial" panose="020B0604020202020204" pitchFamily="34" charset="0"/>
              </a:rPr>
              <a:t>6-8 week PTH Max $3600, 8-10 week PTH Max $4140 </a:t>
            </a:r>
          </a:p>
          <a:p>
            <a:pPr marL="457200" indent="-457200">
              <a:lnSpc>
                <a:spcPct val="90000"/>
              </a:lnSpc>
              <a:buFont typeface="Wingdings" panose="05000000000000000000" pitchFamily="2" charset="2"/>
              <a:buChar char="Ø"/>
              <a:defRPr/>
            </a:pPr>
            <a:endParaRPr lang="en-US" altLang="zh-TW" dirty="0">
              <a:solidFill>
                <a:srgbClr val="0070C0"/>
              </a:solidFill>
              <a:latin typeface="Arial" panose="020B0604020202020204" pitchFamily="34" charset="0"/>
              <a:cs typeface="Arial" panose="020B0604020202020204" pitchFamily="34" charset="0"/>
            </a:endParaRPr>
          </a:p>
          <a:p>
            <a:pPr marL="457200" indent="-457200" eaLnBrk="1" hangingPunct="1">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Hostel Subsidy</a:t>
            </a:r>
          </a:p>
          <a:p>
            <a:pPr marL="742950" lvl="1" indent="-285750">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Confirmed to have resided in student hostels for at least 75% of the time during the semester(s)</a:t>
            </a:r>
          </a:p>
          <a:p>
            <a:pPr marL="742950" lvl="1" indent="-285750">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Hostel fee or $10,190 per year/ $5,095 per semester, whichever is lower. </a:t>
            </a:r>
          </a:p>
          <a:p>
            <a:pPr marL="457200" indent="-457200">
              <a:lnSpc>
                <a:spcPct val="90000"/>
              </a:lnSpc>
              <a:buFont typeface="Wingdings" panose="05000000000000000000" pitchFamily="2" charset="2"/>
              <a:buChar char="Ø"/>
              <a:defRPr/>
            </a:pPr>
            <a:endParaRPr lang="en-US" altLang="zh-TW" dirty="0">
              <a:solidFill>
                <a:srgbClr val="0070C0"/>
              </a:solidFill>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Academic expenses grant for students with SEN students</a:t>
            </a:r>
          </a:p>
          <a:p>
            <a:pPr marL="714375" lvl="1"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An additional academic expenses grant of up to $9,630 every year. </a:t>
            </a:r>
          </a:p>
          <a:p>
            <a:pPr marL="457200" indent="-457200">
              <a:lnSpc>
                <a:spcPct val="90000"/>
              </a:lnSpc>
              <a:buFont typeface="Wingdings" panose="05000000000000000000" pitchFamily="2" charset="2"/>
              <a:buChar char="Ø"/>
              <a:defRPr/>
            </a:pPr>
            <a:endParaRPr lang="en-US" altLang="zh-TW" b="1" dirty="0">
              <a:solidFill>
                <a:srgbClr val="008000"/>
              </a:solidFill>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Student Travel Subsidy</a:t>
            </a:r>
            <a:endParaRPr lang="en-US" altLang="zh-TW" dirty="0">
              <a:solidFill>
                <a:srgbClr val="008000"/>
              </a:solidFill>
              <a:latin typeface="Arial" panose="020B0604020202020204" pitchFamily="34" charset="0"/>
              <a:cs typeface="Arial" panose="020B0604020202020204" pitchFamily="34" charset="0"/>
            </a:endParaRPr>
          </a:p>
          <a:p>
            <a:pPr marL="714375" lvl="2"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reside beyond 10 minutes' walking distance from student's normal place of study and travel to school by public transport</a:t>
            </a:r>
          </a:p>
          <a:p>
            <a:pPr marL="714375" lvl="2"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not applicable to postgraduate students or hall residents</a:t>
            </a:r>
          </a:p>
          <a:p>
            <a:pPr marL="714375" lvl="2" indent="-257175">
              <a:lnSpc>
                <a:spcPct val="90000"/>
              </a:lnSpc>
              <a:buFont typeface="Wingdings" panose="05000000000000000000" pitchFamily="2" charset="2"/>
              <a:buChar char="§"/>
              <a:defRPr/>
            </a:pPr>
            <a:endParaRPr lang="en-US" altLang="zh-TW" sz="1200" dirty="0">
              <a:latin typeface="Arial" panose="020B0604020202020204" pitchFamily="34" charset="0"/>
              <a:cs typeface="Arial" panose="020B0604020202020204" pitchFamily="34" charset="0"/>
            </a:endParaRPr>
          </a:p>
          <a:p>
            <a:pPr marL="714375" lvl="2" indent="-257175">
              <a:lnSpc>
                <a:spcPct val="90000"/>
              </a:lnSpc>
              <a:buFont typeface="Wingdings" panose="05000000000000000000" pitchFamily="2" charset="2"/>
              <a:buChar char="§"/>
              <a:defRPr/>
            </a:pPr>
            <a:endParaRPr lang="en-US" altLang="zh-TW" sz="1200" dirty="0">
              <a:latin typeface="Arial" panose="020B0604020202020204" pitchFamily="34" charset="0"/>
              <a:cs typeface="Arial" panose="020B0604020202020204" pitchFamily="34" charset="0"/>
            </a:endParaRPr>
          </a:p>
          <a:p>
            <a:pPr marL="285750" lvl="1" indent="-285750">
              <a:lnSpc>
                <a:spcPct val="90000"/>
              </a:lnSpc>
              <a:buFont typeface="Wingdings" panose="05000000000000000000" pitchFamily="2" charset="2"/>
              <a:buChar char="v"/>
              <a:defRPr/>
            </a:pPr>
            <a:r>
              <a:rPr lang="en-US" altLang="zh-TW" dirty="0">
                <a:solidFill>
                  <a:srgbClr val="FF0000"/>
                </a:solidFill>
                <a:latin typeface="Arial" charset="0"/>
              </a:rPr>
              <a:t>No need to submit separate applications. (Except AE Grant for SEN)</a:t>
            </a:r>
          </a:p>
          <a:p>
            <a:pPr marL="285750" lvl="1" indent="-285750">
              <a:lnSpc>
                <a:spcPct val="90000"/>
              </a:lnSpc>
              <a:buFont typeface="Wingdings" panose="05000000000000000000" pitchFamily="2" charset="2"/>
              <a:buChar char="v"/>
              <a:defRPr/>
            </a:pPr>
            <a:r>
              <a:rPr lang="en-US" altLang="zh-TW" dirty="0">
                <a:solidFill>
                  <a:srgbClr val="FF0000"/>
                </a:solidFill>
                <a:latin typeface="Arial" panose="020B0604020202020204" pitchFamily="34" charset="0"/>
                <a:cs typeface="Arial" panose="020B0604020202020204" pitchFamily="34" charset="0"/>
              </a:rPr>
              <a:t>Subject to the student’s level of assistance assessed under TSFS.</a:t>
            </a:r>
          </a:p>
          <a:p>
            <a:pPr marL="714375" lvl="2" indent="-257175">
              <a:lnSpc>
                <a:spcPct val="90000"/>
              </a:lnSpc>
              <a:buFont typeface="Wingdings" panose="05000000000000000000" pitchFamily="2" charset="2"/>
              <a:buChar char="§"/>
              <a:defRPr/>
            </a:pPr>
            <a:endParaRPr lang="en-US" altLang="zh-TW" dirty="0">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489166" y="1736567"/>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Additional Subsidies</a:t>
            </a:r>
            <a:endParaRPr kumimoji="0" lang="en-US" altLang="zh-TW" sz="3600" dirty="0">
              <a:solidFill>
                <a:srgbClr val="008000"/>
              </a:solidFill>
            </a:endParaRPr>
          </a:p>
        </p:txBody>
      </p:sp>
    </p:spTree>
    <p:extLst>
      <p:ext uri="{BB962C8B-B14F-4D97-AF65-F5344CB8AC3E}">
        <p14:creationId xmlns:p14="http://schemas.microsoft.com/office/powerpoint/2010/main" val="86309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FASP (Grant &amp; Loan)</a:t>
            </a:r>
          </a:p>
        </p:txBody>
      </p:sp>
      <p:sp>
        <p:nvSpPr>
          <p:cNvPr id="5" name="Text Box 7"/>
          <p:cNvSpPr txBox="1">
            <a:spLocks noChangeArrowheads="1"/>
          </p:cNvSpPr>
          <p:nvPr/>
        </p:nvSpPr>
        <p:spPr bwMode="auto">
          <a:xfrm>
            <a:off x="704850" y="2820919"/>
            <a:ext cx="7981950" cy="3139321"/>
          </a:xfrm>
          <a:prstGeom prst="rect">
            <a:avLst/>
          </a:prstGeom>
          <a:noFill/>
          <a:ln w="9525">
            <a:noFill/>
            <a:miter lim="800000"/>
            <a:headEnd/>
            <a:tailEnd/>
          </a:ln>
        </p:spPr>
        <p:txBody>
          <a:bodyPr>
            <a:spAutoFit/>
          </a:bodyPr>
          <a:lstStyle/>
          <a:p>
            <a:pPr>
              <a:spcBef>
                <a:spcPct val="50000"/>
              </a:spcBef>
              <a:defRPr/>
            </a:pPr>
            <a:r>
              <a:rPr kumimoji="0" lang="en-US" altLang="zh-TW" sz="2400" dirty="0">
                <a:latin typeface="Arial" charset="0"/>
                <a:ea typeface="微軟正黑體" pitchFamily="34" charset="-120"/>
                <a:cs typeface="Arial" charset="0"/>
              </a:rPr>
              <a:t>Grant (</a:t>
            </a:r>
            <a:r>
              <a:rPr kumimoji="0" lang="zh-TW" altLang="en-US" sz="2400" dirty="0">
                <a:latin typeface="Arial" charset="0"/>
                <a:ea typeface="微軟正黑體" pitchFamily="34" charset="-120"/>
                <a:cs typeface="Arial" charset="0"/>
              </a:rPr>
              <a:t>助學金</a:t>
            </a:r>
            <a:r>
              <a:rPr kumimoji="0" lang="en-US" altLang="zh-TW" sz="2400" dirty="0">
                <a:latin typeface="Arial" charset="0"/>
                <a:ea typeface="微軟正黑體" pitchFamily="34" charset="-120"/>
                <a:cs typeface="Arial" charset="0"/>
              </a:rPr>
              <a:t>) + Loan (</a:t>
            </a:r>
            <a:r>
              <a:rPr kumimoji="0" lang="zh-TW" altLang="en-US" sz="2400" dirty="0">
                <a:latin typeface="Arial" charset="0"/>
                <a:ea typeface="微軟正黑體" pitchFamily="34" charset="-120"/>
                <a:cs typeface="Arial" charset="0"/>
              </a:rPr>
              <a:t>貸款</a:t>
            </a:r>
            <a:r>
              <a:rPr kumimoji="0" lang="en-US" altLang="zh-TW" sz="2400" dirty="0">
                <a:latin typeface="Arial" charset="0"/>
                <a:ea typeface="微軟正黑體" pitchFamily="34" charset="-120"/>
                <a:cs typeface="Arial" charset="0"/>
              </a:rPr>
              <a:t>)</a:t>
            </a:r>
          </a:p>
          <a:p>
            <a:pPr indent="-457200" eaLnBrk="1" hangingPunct="1">
              <a:buFont typeface="Wingdings" panose="05000000000000000000" pitchFamily="2" charset="2"/>
              <a:buChar char="§"/>
              <a:defRPr/>
            </a:pPr>
            <a:endParaRPr kumimoji="0" lang="en-US" altLang="zh-TW" dirty="0">
              <a:latin typeface="Arial" charset="0"/>
              <a:ea typeface="微軟正黑體" pitchFamily="34" charset="-120"/>
              <a:cs typeface="Arial" charset="0"/>
            </a:endParaRPr>
          </a:p>
          <a:p>
            <a:pPr indent="-457200" eaLnBrk="1" hangingPunct="1">
              <a:buFont typeface="Wingdings" panose="05000000000000000000" pitchFamily="2" charset="2"/>
              <a:buChar char="§"/>
              <a:defRPr/>
            </a:pPr>
            <a:r>
              <a:rPr kumimoji="0" lang="en-US" altLang="zh-TW" sz="2400" dirty="0">
                <a:latin typeface="Arial" charset="0"/>
                <a:ea typeface="微軟正黑體" pitchFamily="34" charset="-120"/>
                <a:cs typeface="Arial" charset="0"/>
              </a:rPr>
              <a:t> Grant (</a:t>
            </a:r>
            <a:r>
              <a:rPr kumimoji="0" lang="zh-TW" altLang="en-US" sz="2400" dirty="0">
                <a:latin typeface="Arial" charset="0"/>
                <a:ea typeface="微軟正黑體" pitchFamily="34" charset="-120"/>
                <a:cs typeface="Arial" charset="0"/>
              </a:rPr>
              <a:t>助學金</a:t>
            </a:r>
            <a:r>
              <a:rPr kumimoji="0" lang="en-US" altLang="zh-TW" sz="2400" dirty="0">
                <a:latin typeface="Arial" charset="0"/>
                <a:ea typeface="微軟正黑體" pitchFamily="34" charset="-120"/>
                <a:cs typeface="Arial" charset="0"/>
              </a:rPr>
              <a:t>) – no need to repay</a:t>
            </a:r>
            <a:endParaRPr kumimoji="0" lang="en-US" altLang="zh-TW" sz="2000" dirty="0">
              <a:latin typeface="Arial" charset="0"/>
              <a:ea typeface="微軟正黑體" pitchFamily="34" charset="-120"/>
              <a:cs typeface="Arial" charset="0"/>
            </a:endParaRPr>
          </a:p>
          <a:p>
            <a:pPr marL="1097280" lvl="2" indent="-457200" eaLnBrk="1" hangingPunct="1">
              <a:buFont typeface="Wingdings" panose="05000000000000000000" pitchFamily="2" charset="2"/>
              <a:buChar char="§"/>
              <a:defRPr/>
            </a:pPr>
            <a:endParaRPr kumimoji="0" lang="en-US" altLang="zh-TW" sz="2000" b="1" i="1" dirty="0">
              <a:latin typeface="Arial" charset="0"/>
              <a:ea typeface="微軟正黑體" pitchFamily="34" charset="-120"/>
              <a:cs typeface="Arial" charset="0"/>
            </a:endParaRPr>
          </a:p>
          <a:p>
            <a:pPr marL="1097280" lvl="2" indent="-457200" eaLnBrk="1" hangingPunct="1">
              <a:buFont typeface="Wingdings" panose="05000000000000000000" pitchFamily="2" charset="2"/>
              <a:buChar char="§"/>
              <a:defRPr/>
            </a:pPr>
            <a:r>
              <a:rPr kumimoji="0" lang="en-US" altLang="zh-TW" sz="2000" b="1" i="1" dirty="0">
                <a:latin typeface="Arial" charset="0"/>
                <a:ea typeface="微軟正黑體" pitchFamily="34" charset="-120"/>
                <a:cs typeface="Arial" charset="0"/>
              </a:rPr>
              <a:t>Tuition Fee (</a:t>
            </a:r>
            <a:r>
              <a:rPr kumimoji="0" lang="zh-TW" altLang="en-US" sz="2000" b="1" i="1" dirty="0">
                <a:latin typeface="Arial" charset="0"/>
                <a:ea typeface="微軟正黑體" pitchFamily="34" charset="-120"/>
                <a:cs typeface="Arial" charset="0"/>
              </a:rPr>
              <a:t>學費</a:t>
            </a:r>
            <a:r>
              <a:rPr kumimoji="0" lang="en-US" altLang="zh-TW" sz="2000" b="1" i="1" dirty="0">
                <a:latin typeface="Arial" charset="0"/>
                <a:ea typeface="微軟正黑體" pitchFamily="34" charset="-120"/>
                <a:cs typeface="Arial" charset="0"/>
              </a:rPr>
              <a:t>) (max)</a:t>
            </a:r>
          </a:p>
          <a:p>
            <a:pPr marL="1430338" lvl="1" indent="-333375" eaLnBrk="1" hangingPunct="1">
              <a:buFont typeface="Wingdings" panose="05000000000000000000" pitchFamily="2" charset="2"/>
              <a:buChar char="§"/>
              <a:defRPr/>
            </a:pPr>
            <a:r>
              <a:rPr kumimoji="0" lang="en-US" altLang="zh-TW" sz="2000" dirty="0">
                <a:latin typeface="Arial" charset="0"/>
                <a:ea typeface="微軟正黑體" pitchFamily="34" charset="-120"/>
                <a:cs typeface="Arial" charset="0"/>
              </a:rPr>
              <a:t>$91,040</a:t>
            </a:r>
            <a:endParaRPr kumimoji="0" lang="en-US" altLang="zh-TW" dirty="0">
              <a:latin typeface="Arial" charset="0"/>
              <a:ea typeface="微軟正黑體" pitchFamily="34" charset="-120"/>
              <a:cs typeface="Arial" charset="0"/>
            </a:endParaRPr>
          </a:p>
          <a:p>
            <a:pPr marL="640080" lvl="1" eaLnBrk="1" hangingPunct="1">
              <a:defRPr/>
            </a:pPr>
            <a:r>
              <a:rPr kumimoji="0" lang="en-US" altLang="zh-TW" sz="2000" dirty="0">
                <a:latin typeface="Arial" charset="0"/>
                <a:ea typeface="微軟正黑體" pitchFamily="34" charset="-120"/>
                <a:cs typeface="Arial" charset="0"/>
              </a:rPr>
              <a:t> </a:t>
            </a:r>
          </a:p>
          <a:p>
            <a:pPr marL="982980" lvl="1" indent="-342900" eaLnBrk="1" hangingPunct="1">
              <a:buFont typeface="Wingdings" panose="05000000000000000000" pitchFamily="2" charset="2"/>
              <a:buChar char="§"/>
              <a:defRPr/>
            </a:pPr>
            <a:r>
              <a:rPr kumimoji="0" lang="en-US" altLang="zh-TW" sz="2000" b="1" i="1" dirty="0">
                <a:latin typeface="Arial" charset="0"/>
                <a:ea typeface="微軟正黑體" pitchFamily="34" charset="-120"/>
                <a:cs typeface="Arial" charset="0"/>
              </a:rPr>
              <a:t>Academic Expenses</a:t>
            </a:r>
            <a:r>
              <a:rPr kumimoji="0" lang="zh-TW" altLang="en-US" sz="2000" b="1" i="1" dirty="0">
                <a:latin typeface="Arial" charset="0"/>
                <a:ea typeface="微軟正黑體" pitchFamily="34" charset="-120"/>
                <a:cs typeface="Arial" charset="0"/>
              </a:rPr>
              <a:t> </a:t>
            </a:r>
            <a:r>
              <a:rPr kumimoji="0" lang="en-US" altLang="zh-TW" sz="2000" b="1" i="1" dirty="0">
                <a:latin typeface="Arial" charset="0"/>
                <a:ea typeface="微軟正黑體" pitchFamily="34" charset="-120"/>
                <a:cs typeface="Arial" charset="0"/>
              </a:rPr>
              <a:t>(</a:t>
            </a:r>
            <a:r>
              <a:rPr kumimoji="0" lang="zh-TW" altLang="en-US" sz="2000" b="1" i="1" dirty="0">
                <a:latin typeface="Arial" charset="0"/>
                <a:ea typeface="微軟正黑體" pitchFamily="34" charset="-120"/>
                <a:cs typeface="Arial" charset="0"/>
              </a:rPr>
              <a:t>開習支出</a:t>
            </a:r>
            <a:r>
              <a:rPr kumimoji="0" lang="en-US" altLang="zh-TW" sz="2000" b="1" i="1" dirty="0">
                <a:latin typeface="Arial" charset="0"/>
                <a:ea typeface="微軟正黑體" pitchFamily="34" charset="-120"/>
                <a:cs typeface="Arial" charset="0"/>
              </a:rPr>
              <a:t>) (max)</a:t>
            </a:r>
          </a:p>
          <a:p>
            <a:pPr marL="1440180" lvl="2" indent="-342900">
              <a:buFont typeface="Wingdings" panose="05000000000000000000" pitchFamily="2" charset="2"/>
              <a:buChar char="§"/>
              <a:defRPr/>
            </a:pPr>
            <a:r>
              <a:rPr lang="en-US" altLang="zh-TW" sz="2000" dirty="0">
                <a:latin typeface="Arial" charset="0"/>
                <a:ea typeface="微軟正黑體" pitchFamily="34" charset="-120"/>
                <a:cs typeface="Arial" charset="0"/>
              </a:rPr>
              <a:t>$8,810</a:t>
            </a:r>
            <a:endParaRPr kumimoji="0" lang="en-US" altLang="zh-TW" sz="2000" dirty="0">
              <a:latin typeface="Arial" charset="0"/>
              <a:ea typeface="微軟正黑體" pitchFamily="34" charset="-120"/>
              <a:cs typeface="Arial" charset="0"/>
            </a:endParaRPr>
          </a:p>
          <a:p>
            <a:pPr lvl="1" eaLnBrk="1" hangingPunct="1">
              <a:defRPr/>
            </a:pPr>
            <a:endParaRPr kumimoji="0" lang="en-US" altLang="zh-TW" sz="1200" dirty="0">
              <a:latin typeface="Arial" charset="0"/>
              <a:ea typeface="微軟正黑體" pitchFamily="34" charset="-120"/>
              <a:cs typeface="Arial" charset="0"/>
            </a:endParaRPr>
          </a:p>
        </p:txBody>
      </p:sp>
      <p:sp>
        <p:nvSpPr>
          <p:cNvPr id="4" name="Text Box 6"/>
          <p:cNvSpPr txBox="1">
            <a:spLocks noChangeArrowheads="1"/>
          </p:cNvSpPr>
          <p:nvPr/>
        </p:nvSpPr>
        <p:spPr bwMode="auto">
          <a:xfrm>
            <a:off x="515104" y="1879935"/>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50000"/>
              </a:spcBef>
              <a:buNone/>
              <a:defRPr/>
            </a:pPr>
            <a:r>
              <a:rPr lang="en-US" altLang="zh-TW" sz="3600" b="1" dirty="0">
                <a:solidFill>
                  <a:srgbClr val="008000"/>
                </a:solidFill>
              </a:rPr>
              <a:t>FASP (</a:t>
            </a:r>
            <a:r>
              <a:rPr lang="zh-TW" altLang="en-US" sz="3600" b="1" dirty="0">
                <a:solidFill>
                  <a:srgbClr val="008000"/>
                </a:solidFill>
              </a:rPr>
              <a:t>專上學生資助計劃</a:t>
            </a:r>
            <a:r>
              <a:rPr lang="en-US" altLang="zh-TW" sz="3600" b="1" dirty="0">
                <a:solidFill>
                  <a:srgbClr val="008000"/>
                </a:solidFill>
              </a:rPr>
              <a:t>)</a:t>
            </a:r>
          </a:p>
        </p:txBody>
      </p:sp>
    </p:spTree>
    <p:extLst>
      <p:ext uri="{BB962C8B-B14F-4D97-AF65-F5344CB8AC3E}">
        <p14:creationId xmlns:p14="http://schemas.microsoft.com/office/powerpoint/2010/main" val="280759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FASP (Grant &amp; Loan)</a:t>
            </a:r>
          </a:p>
        </p:txBody>
      </p:sp>
      <p:sp>
        <p:nvSpPr>
          <p:cNvPr id="4" name="Text Box 7"/>
          <p:cNvSpPr txBox="1">
            <a:spLocks noChangeArrowheads="1"/>
          </p:cNvSpPr>
          <p:nvPr/>
        </p:nvSpPr>
        <p:spPr bwMode="auto">
          <a:xfrm>
            <a:off x="616166" y="2549055"/>
            <a:ext cx="7920038" cy="3665619"/>
          </a:xfrm>
          <a:prstGeom prst="rect">
            <a:avLst/>
          </a:prstGeom>
          <a:noFill/>
          <a:ln w="9525">
            <a:noFill/>
            <a:miter lim="800000"/>
            <a:headEnd/>
            <a:tailEnd/>
          </a:ln>
        </p:spPr>
        <p:txBody>
          <a:bodyPr>
            <a:spAutoFit/>
          </a:bodyPr>
          <a:lstStyle/>
          <a:p>
            <a:pPr marL="457200" indent="-457200" eaLnBrk="1" hangingPunct="1">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Hostel Subsidy</a:t>
            </a:r>
          </a:p>
          <a:p>
            <a:pPr marL="742950" lvl="1" indent="-285750">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Confirmed to have resided in student hostels for at least 75% of the time during the semester(s)</a:t>
            </a:r>
          </a:p>
          <a:p>
            <a:pPr marL="742950" lvl="1" indent="-285750">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Hostel fee or $10,190 per year/ $5,095 per semester, whichever is lower. </a:t>
            </a:r>
          </a:p>
          <a:p>
            <a:pPr marL="457200" indent="-457200">
              <a:lnSpc>
                <a:spcPct val="90000"/>
              </a:lnSpc>
              <a:buFont typeface="Wingdings" panose="05000000000000000000" pitchFamily="2" charset="2"/>
              <a:buChar char="Ø"/>
              <a:defRPr/>
            </a:pPr>
            <a:endParaRPr lang="en-US" altLang="zh-TW" dirty="0">
              <a:solidFill>
                <a:srgbClr val="0070C0"/>
              </a:solidFill>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Academic expenses grant for students with SEN students</a:t>
            </a:r>
          </a:p>
          <a:p>
            <a:pPr marL="714375" lvl="1"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An additional academic expenses grant of up to $9,630 every year. </a:t>
            </a:r>
          </a:p>
          <a:p>
            <a:pPr marL="457200" indent="-457200">
              <a:lnSpc>
                <a:spcPct val="90000"/>
              </a:lnSpc>
              <a:buFont typeface="Wingdings" panose="05000000000000000000" pitchFamily="2" charset="2"/>
              <a:buChar char="Ø"/>
              <a:defRPr/>
            </a:pPr>
            <a:endParaRPr lang="en-US" altLang="zh-TW" b="1" dirty="0">
              <a:solidFill>
                <a:srgbClr val="008000"/>
              </a:solidFill>
              <a:latin typeface="Arial" panose="020B0604020202020204" pitchFamily="34" charset="0"/>
              <a:cs typeface="Arial" panose="020B0604020202020204" pitchFamily="34" charset="0"/>
            </a:endParaRPr>
          </a:p>
          <a:p>
            <a:pPr marL="457200" indent="-457200">
              <a:lnSpc>
                <a:spcPct val="90000"/>
              </a:lnSpc>
              <a:buFont typeface="Wingdings" panose="05000000000000000000" pitchFamily="2" charset="2"/>
              <a:buChar char="Ø"/>
              <a:defRPr/>
            </a:pPr>
            <a:r>
              <a:rPr lang="en-US" altLang="zh-TW" b="1" dirty="0">
                <a:solidFill>
                  <a:srgbClr val="008000"/>
                </a:solidFill>
                <a:latin typeface="Arial" panose="020B0604020202020204" pitchFamily="34" charset="0"/>
                <a:cs typeface="Arial" panose="020B0604020202020204" pitchFamily="34" charset="0"/>
              </a:rPr>
              <a:t>Student Travel Subsidy</a:t>
            </a:r>
            <a:endParaRPr lang="en-US" altLang="zh-TW" dirty="0">
              <a:solidFill>
                <a:srgbClr val="008000"/>
              </a:solidFill>
              <a:latin typeface="Arial" panose="020B0604020202020204" pitchFamily="34" charset="0"/>
              <a:cs typeface="Arial" panose="020B0604020202020204" pitchFamily="34" charset="0"/>
            </a:endParaRPr>
          </a:p>
          <a:p>
            <a:pPr marL="714375" lvl="2"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reside beyond 10 minutes' walking distance from student's normal place of study and travel to school by public transport</a:t>
            </a:r>
          </a:p>
          <a:p>
            <a:pPr marL="714375" lvl="2" indent="-257175">
              <a:lnSpc>
                <a:spcPct val="90000"/>
              </a:lnSpc>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not applicable to postgraduate students or hall residents</a:t>
            </a:r>
          </a:p>
          <a:p>
            <a:pPr marL="714375" lvl="2" indent="-257175">
              <a:lnSpc>
                <a:spcPct val="90000"/>
              </a:lnSpc>
              <a:buFont typeface="Wingdings" panose="05000000000000000000" pitchFamily="2" charset="2"/>
              <a:buChar char="§"/>
              <a:defRPr/>
            </a:pPr>
            <a:endParaRPr lang="en-US" altLang="zh-TW" sz="1200" dirty="0">
              <a:latin typeface="Arial" panose="020B0604020202020204" pitchFamily="34" charset="0"/>
              <a:cs typeface="Arial" panose="020B0604020202020204" pitchFamily="34" charset="0"/>
            </a:endParaRPr>
          </a:p>
          <a:p>
            <a:pPr marL="714375" lvl="2" indent="-257175">
              <a:lnSpc>
                <a:spcPct val="90000"/>
              </a:lnSpc>
              <a:buFont typeface="Wingdings" panose="05000000000000000000" pitchFamily="2" charset="2"/>
              <a:buChar char="§"/>
              <a:defRPr/>
            </a:pPr>
            <a:endParaRPr lang="en-US" altLang="zh-TW" sz="1200" dirty="0">
              <a:latin typeface="Arial" panose="020B0604020202020204" pitchFamily="34" charset="0"/>
              <a:cs typeface="Arial" panose="020B0604020202020204" pitchFamily="34" charset="0"/>
            </a:endParaRPr>
          </a:p>
          <a:p>
            <a:pPr marL="285750" lvl="1" indent="-285750">
              <a:lnSpc>
                <a:spcPct val="90000"/>
              </a:lnSpc>
              <a:buFont typeface="Wingdings" panose="05000000000000000000" pitchFamily="2" charset="2"/>
              <a:buChar char="v"/>
              <a:defRPr/>
            </a:pPr>
            <a:r>
              <a:rPr lang="en-US" altLang="zh-TW" dirty="0">
                <a:solidFill>
                  <a:srgbClr val="FF0000"/>
                </a:solidFill>
                <a:latin typeface="Arial" charset="0"/>
              </a:rPr>
              <a:t>No need to submit separate applications. (Except AE grant for SEN Students)</a:t>
            </a:r>
          </a:p>
          <a:p>
            <a:pPr marL="285750" lvl="1" indent="-285750">
              <a:lnSpc>
                <a:spcPct val="90000"/>
              </a:lnSpc>
              <a:buFont typeface="Wingdings" panose="05000000000000000000" pitchFamily="2" charset="2"/>
              <a:buChar char="v"/>
              <a:defRPr/>
            </a:pPr>
            <a:r>
              <a:rPr lang="en-US" altLang="zh-TW" dirty="0">
                <a:solidFill>
                  <a:srgbClr val="FF0000"/>
                </a:solidFill>
                <a:latin typeface="Arial" panose="020B0604020202020204" pitchFamily="34" charset="0"/>
                <a:cs typeface="Arial" panose="020B0604020202020204" pitchFamily="34" charset="0"/>
              </a:rPr>
              <a:t>Subject to the student’s level of assistance assessed under FASP.</a:t>
            </a:r>
          </a:p>
          <a:p>
            <a:pPr marL="714375" lvl="2" indent="-257175">
              <a:lnSpc>
                <a:spcPct val="90000"/>
              </a:lnSpc>
              <a:buFont typeface="Wingdings" panose="05000000000000000000" pitchFamily="2" charset="2"/>
              <a:buChar char="§"/>
              <a:defRPr/>
            </a:pPr>
            <a:endParaRPr lang="en-US" altLang="zh-TW" dirty="0">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489166" y="1736567"/>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Additional Subsidies</a:t>
            </a:r>
            <a:endParaRPr kumimoji="0" lang="en-US" altLang="zh-TW" sz="3600" dirty="0">
              <a:solidFill>
                <a:srgbClr val="008000"/>
              </a:solidFill>
            </a:endParaRPr>
          </a:p>
        </p:txBody>
      </p:sp>
    </p:spTree>
    <p:extLst>
      <p:ext uri="{BB962C8B-B14F-4D97-AF65-F5344CB8AC3E}">
        <p14:creationId xmlns:p14="http://schemas.microsoft.com/office/powerpoint/2010/main" val="1024543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7"/>
          <p:cNvSpPr txBox="1">
            <a:spLocks noChangeArrowheads="1"/>
          </p:cNvSpPr>
          <p:nvPr/>
        </p:nvSpPr>
        <p:spPr bwMode="auto">
          <a:xfrm>
            <a:off x="601663" y="2252663"/>
            <a:ext cx="7981950" cy="4431983"/>
          </a:xfrm>
          <a:prstGeom prst="rect">
            <a:avLst/>
          </a:prstGeom>
          <a:noFill/>
          <a:ln w="9525">
            <a:noFill/>
            <a:miter lim="800000"/>
            <a:headEnd/>
            <a:tailEnd/>
          </a:ln>
        </p:spPr>
        <p:txBody>
          <a:bodyPr>
            <a:spAutoFit/>
          </a:bodyPr>
          <a:lstStyle/>
          <a:p>
            <a:pPr eaLnBrk="1" hangingPunct="1">
              <a:defRPr/>
            </a:pPr>
            <a:r>
              <a:rPr kumimoji="0" lang="en-US" altLang="zh-TW" sz="2400" b="1" i="1" dirty="0">
                <a:solidFill>
                  <a:srgbClr val="7F7F7F"/>
                </a:solidFill>
                <a:latin typeface="Arial" charset="0"/>
                <a:ea typeface="微軟正黑體" pitchFamily="34" charset="-120"/>
                <a:cs typeface="Arial" charset="0"/>
              </a:rPr>
              <a:t>Step 1 - Income Assessment (1/4/2022 – 31/3/2023)</a:t>
            </a:r>
          </a:p>
          <a:p>
            <a:pPr eaLnBrk="1" hangingPunct="1">
              <a:defRPr/>
            </a:pPr>
            <a:endParaRPr kumimoji="0" lang="en-US" altLang="zh-TW" dirty="0">
              <a:solidFill>
                <a:srgbClr val="7F7F7F"/>
              </a:solidFill>
              <a:latin typeface="Arial" charset="0"/>
              <a:ea typeface="微軟正黑體" pitchFamily="34" charset="-120"/>
              <a:cs typeface="Arial" charset="0"/>
            </a:endParaRPr>
          </a:p>
          <a:p>
            <a:pPr eaLnBrk="1" hangingPunct="1">
              <a:buClr>
                <a:srgbClr val="CC66FF"/>
              </a:buClr>
              <a:defRPr/>
            </a:pPr>
            <a:r>
              <a:rPr lang="en-US" altLang="zh-TW" sz="2400" dirty="0">
                <a:effectLst>
                  <a:outerShdw blurRad="38100" dist="38100" dir="2700000" algn="tl">
                    <a:srgbClr val="C0C0C0"/>
                  </a:outerShdw>
                </a:effectLst>
                <a:latin typeface="Arial" charset="0"/>
                <a:ea typeface="標楷體" pitchFamily="65" charset="-120"/>
                <a:cs typeface="Arial" charset="0"/>
              </a:rPr>
              <a:t>      </a:t>
            </a:r>
            <a:r>
              <a:rPr lang="en-US" altLang="zh-TW" sz="2400" dirty="0">
                <a:latin typeface="Arial" charset="0"/>
                <a:ea typeface="標楷體" pitchFamily="65" charset="-120"/>
                <a:cs typeface="Arial" charset="0"/>
              </a:rPr>
              <a:t>Incomes of parents / spouse</a:t>
            </a:r>
            <a:endParaRPr lang="zh-TW" altLang="en-US" sz="2400" dirty="0">
              <a:latin typeface="Arial" charset="0"/>
              <a:ea typeface="標楷體" pitchFamily="65" charset="-120"/>
              <a:cs typeface="Arial" charset="0"/>
            </a:endParaRPr>
          </a:p>
          <a:p>
            <a:pPr eaLnBrk="1" hangingPunct="1">
              <a:buClr>
                <a:srgbClr val="CC66FF"/>
              </a:buClr>
              <a:defRPr/>
            </a:pPr>
            <a:r>
              <a:rPr lang="en-US" altLang="zh-TW" sz="2400" dirty="0">
                <a:solidFill>
                  <a:srgbClr val="E46C0A"/>
                </a:solidFill>
                <a:latin typeface="Arial" charset="0"/>
                <a:ea typeface="標楷體" pitchFamily="65" charset="-120"/>
                <a:cs typeface="Arial" charset="0"/>
              </a:rPr>
              <a:t>+</a:t>
            </a:r>
            <a:r>
              <a:rPr lang="en-US" altLang="zh-TW" sz="2400" dirty="0">
                <a:solidFill>
                  <a:srgbClr val="CC66FF"/>
                </a:solidFill>
                <a:latin typeface="Arial" charset="0"/>
                <a:ea typeface="標楷體" pitchFamily="65" charset="-120"/>
                <a:cs typeface="Arial" charset="0"/>
              </a:rPr>
              <a:t> </a:t>
            </a:r>
            <a:r>
              <a:rPr lang="en-US" altLang="zh-TW" sz="2400" dirty="0">
                <a:latin typeface="Arial" charset="0"/>
                <a:ea typeface="標楷體" pitchFamily="65" charset="-120"/>
                <a:cs typeface="Arial" charset="0"/>
              </a:rPr>
              <a:t>   Income of unmarried siblings living together × 30%</a:t>
            </a:r>
          </a:p>
          <a:p>
            <a:pPr eaLnBrk="1" hangingPunct="1">
              <a:buClr>
                <a:srgbClr val="CC66FF"/>
              </a:buClr>
              <a:defRPr/>
            </a:pPr>
            <a:r>
              <a:rPr lang="en-US" altLang="zh-TW" sz="2400" dirty="0">
                <a:solidFill>
                  <a:srgbClr val="E46C0A"/>
                </a:solidFill>
                <a:latin typeface="Arial" charset="0"/>
                <a:ea typeface="標楷體" pitchFamily="65" charset="-120"/>
                <a:cs typeface="Arial" charset="0"/>
              </a:rPr>
              <a:t>+</a:t>
            </a:r>
            <a:r>
              <a:rPr lang="en-US" altLang="zh-TW" sz="2400" dirty="0">
                <a:solidFill>
                  <a:srgbClr val="CC66FF"/>
                </a:solidFill>
                <a:latin typeface="Arial" charset="0"/>
                <a:ea typeface="標楷體" pitchFamily="65" charset="-120"/>
                <a:cs typeface="Arial" charset="0"/>
              </a:rPr>
              <a:t>    </a:t>
            </a:r>
            <a:r>
              <a:rPr lang="en-US" altLang="zh-TW" sz="2400" dirty="0">
                <a:latin typeface="Arial" charset="0"/>
                <a:ea typeface="標楷體" pitchFamily="65" charset="-120"/>
                <a:cs typeface="Arial" charset="0"/>
              </a:rPr>
              <a:t>Full-time income/studentship of the applicant</a:t>
            </a:r>
          </a:p>
          <a:p>
            <a:pPr eaLnBrk="1" hangingPunct="1">
              <a:buClr>
                <a:srgbClr val="CC66FF"/>
              </a:buClr>
              <a:defRPr/>
            </a:pPr>
            <a:r>
              <a:rPr lang="en-US" altLang="zh-TW" sz="2400" u="sng" dirty="0">
                <a:solidFill>
                  <a:srgbClr val="E46C0A"/>
                </a:solidFill>
                <a:latin typeface="Arial" charset="0"/>
                <a:ea typeface="標楷體" pitchFamily="65" charset="-120"/>
                <a:cs typeface="Arial" charset="0"/>
              </a:rPr>
              <a:t>- </a:t>
            </a:r>
            <a:r>
              <a:rPr lang="en-US" altLang="zh-TW" sz="2400" u="sng" dirty="0">
                <a:latin typeface="Arial" charset="0"/>
                <a:ea typeface="標楷體" pitchFamily="65" charset="-120"/>
                <a:cs typeface="Arial" charset="0"/>
              </a:rPr>
              <a:t>    Deductible medical expenses </a:t>
            </a:r>
            <a:r>
              <a:rPr lang="en-US" altLang="zh-TW" sz="2400" u="sng" dirty="0">
                <a:latin typeface="Arial" charset="0"/>
                <a:ea typeface="標楷體" pitchFamily="65" charset="-120"/>
              </a:rPr>
              <a:t>(2023/24 max.: $22,790)</a:t>
            </a:r>
          </a:p>
          <a:p>
            <a:pPr eaLnBrk="1" hangingPunct="1">
              <a:buClr>
                <a:srgbClr val="CC66FF"/>
              </a:buClr>
              <a:defRPr/>
            </a:pPr>
            <a:r>
              <a:rPr lang="en-US" altLang="zh-TW" sz="2400" dirty="0">
                <a:solidFill>
                  <a:srgbClr val="E46C0A"/>
                </a:solidFill>
                <a:latin typeface="Arial" charset="0"/>
                <a:ea typeface="標楷體" pitchFamily="65" charset="-120"/>
              </a:rPr>
              <a:t>=</a:t>
            </a:r>
            <a:r>
              <a:rPr lang="en-US" altLang="zh-TW" sz="2400" dirty="0">
                <a:latin typeface="Arial" charset="0"/>
                <a:ea typeface="標楷體" pitchFamily="65" charset="-120"/>
              </a:rPr>
              <a:t>                          </a:t>
            </a:r>
            <a:r>
              <a:rPr lang="en-US" altLang="zh-TW" sz="2400" b="1" i="1" dirty="0">
                <a:latin typeface="Arial" charset="0"/>
                <a:ea typeface="標楷體" pitchFamily="65" charset="-120"/>
              </a:rPr>
              <a:t>Total Family Income</a:t>
            </a:r>
          </a:p>
          <a:p>
            <a:pPr eaLnBrk="1" hangingPunct="1">
              <a:buClr>
                <a:srgbClr val="CC66FF"/>
              </a:buClr>
              <a:defRPr/>
            </a:pPr>
            <a:r>
              <a:rPr lang="en-US" altLang="zh-TW" sz="2800" b="1" u="sng" dirty="0">
                <a:solidFill>
                  <a:srgbClr val="E46C0A"/>
                </a:solidFill>
                <a:latin typeface="Times New Roman" pitchFamily="18" charset="0"/>
                <a:cs typeface="Times New Roman" pitchFamily="18" charset="0"/>
              </a:rPr>
              <a:t>÷</a:t>
            </a:r>
            <a:r>
              <a:rPr lang="en-US" altLang="zh-TW" sz="2800" b="1" u="sng" dirty="0">
                <a:latin typeface="Times New Roman" pitchFamily="18" charset="0"/>
                <a:cs typeface="Times New Roman" pitchFamily="18" charset="0"/>
              </a:rPr>
              <a:t>    </a:t>
            </a:r>
            <a:r>
              <a:rPr lang="en-US" altLang="zh-TW" sz="2400" u="sng" dirty="0">
                <a:latin typeface="Arial" charset="0"/>
                <a:ea typeface="標楷體" pitchFamily="65" charset="-120"/>
              </a:rPr>
              <a:t>(number of family members + 1)*</a:t>
            </a:r>
            <a:r>
              <a:rPr lang="en-US" altLang="zh-TW" sz="2400" b="1" u="sng" dirty="0">
                <a:latin typeface="Times New Roman" pitchFamily="18" charset="0"/>
                <a:cs typeface="Times New Roman" pitchFamily="18" charset="0"/>
              </a:rPr>
              <a:t>__________________</a:t>
            </a:r>
            <a:r>
              <a:rPr lang="en-US" altLang="zh-TW" sz="2400" u="sng" dirty="0">
                <a:latin typeface="Arial" charset="0"/>
                <a:ea typeface="標楷體" pitchFamily="65" charset="-120"/>
              </a:rPr>
              <a:t>  </a:t>
            </a:r>
          </a:p>
          <a:p>
            <a:pPr eaLnBrk="1" hangingPunct="1">
              <a:buClr>
                <a:srgbClr val="CC66FF"/>
              </a:buClr>
              <a:defRPr/>
            </a:pPr>
            <a:r>
              <a:rPr lang="en-US" altLang="zh-TW" sz="2400" dirty="0">
                <a:solidFill>
                  <a:srgbClr val="E46C0A"/>
                </a:solidFill>
                <a:latin typeface="Arial" charset="0"/>
                <a:ea typeface="標楷體" pitchFamily="65" charset="-120"/>
              </a:rPr>
              <a:t>=</a:t>
            </a:r>
            <a:r>
              <a:rPr lang="en-US" altLang="zh-TW" sz="2400" dirty="0">
                <a:latin typeface="Arial" charset="0"/>
                <a:ea typeface="標楷體" pitchFamily="65" charset="-120"/>
              </a:rPr>
              <a:t>                     </a:t>
            </a:r>
            <a:r>
              <a:rPr lang="en-US" altLang="zh-TW" sz="2400" b="1" i="1" dirty="0">
                <a:latin typeface="Arial" charset="0"/>
                <a:ea typeface="標楷體" pitchFamily="65" charset="-120"/>
              </a:rPr>
              <a:t>Adjusted Family Income (AFI)</a:t>
            </a:r>
          </a:p>
          <a:p>
            <a:pPr algn="ctr">
              <a:buClr>
                <a:srgbClr val="CC66FF"/>
              </a:buClr>
              <a:defRPr/>
            </a:pPr>
            <a:r>
              <a:rPr lang="en-US" altLang="zh-TW" sz="2400" b="1" i="1" dirty="0">
                <a:latin typeface="Arial" charset="0"/>
                <a:ea typeface="標楷體" pitchFamily="65" charset="-120"/>
              </a:rPr>
              <a:t>(</a:t>
            </a:r>
            <a:r>
              <a:rPr lang="zh-TW" altLang="en-US" sz="2400" b="1" i="1" dirty="0">
                <a:latin typeface="Arial" charset="0"/>
                <a:ea typeface="標楷體" pitchFamily="65" charset="-120"/>
              </a:rPr>
              <a:t>調整後家庭收入</a:t>
            </a:r>
            <a:r>
              <a:rPr lang="en-US" altLang="zh-TW" sz="2400" b="1" i="1" dirty="0">
                <a:latin typeface="Arial" charset="0"/>
                <a:ea typeface="標楷體" pitchFamily="65" charset="-120"/>
              </a:rPr>
              <a:t>)</a:t>
            </a:r>
            <a:endParaRPr lang="en-US" altLang="zh-TW" sz="2400" dirty="0">
              <a:latin typeface="Arial" charset="0"/>
              <a:ea typeface="標楷體" pitchFamily="65" charset="-120"/>
            </a:endParaRPr>
          </a:p>
          <a:p>
            <a:pPr eaLnBrk="1" hangingPunct="1">
              <a:buClr>
                <a:srgbClr val="CC66FF"/>
              </a:buClr>
              <a:defRPr/>
            </a:pPr>
            <a:r>
              <a:rPr lang="en-US" altLang="zh-TW" sz="2400" dirty="0">
                <a:latin typeface="Arial" charset="0"/>
                <a:ea typeface="標楷體" pitchFamily="65" charset="-120"/>
              </a:rPr>
              <a:t>-&gt;    Determine the preliminary level of Grant &amp; Loan</a:t>
            </a:r>
            <a:endParaRPr lang="zh-TW" altLang="en-US" sz="2400" dirty="0">
              <a:latin typeface="Arial" charset="0"/>
              <a:ea typeface="標楷體" pitchFamily="65" charset="-120"/>
            </a:endParaRPr>
          </a:p>
          <a:p>
            <a:pPr algn="ctr" eaLnBrk="1" hangingPunct="1">
              <a:defRPr/>
            </a:pPr>
            <a:r>
              <a:rPr kumimoji="0" lang="en-US" altLang="zh-TW" sz="2000" dirty="0">
                <a:solidFill>
                  <a:srgbClr val="7F7F7F"/>
                </a:solidFill>
                <a:latin typeface="Arial" charset="0"/>
                <a:ea typeface="微軟正黑體" pitchFamily="34" charset="-120"/>
              </a:rPr>
              <a:t>* </a:t>
            </a:r>
            <a:r>
              <a:rPr lang="en-US" altLang="zh-TW" sz="2000" dirty="0">
                <a:solidFill>
                  <a:srgbClr val="7F7F7F"/>
                </a:solidFill>
                <a:latin typeface="Arial" charset="0"/>
              </a:rPr>
              <a:t>( for single-parent families of 2 to 3 members : + 2 )</a:t>
            </a:r>
            <a:endParaRPr kumimoji="0" lang="en-US" altLang="zh-TW" sz="2000" dirty="0">
              <a:solidFill>
                <a:srgbClr val="7F7F7F"/>
              </a:solidFill>
              <a:latin typeface="Arial" charset="0"/>
              <a:ea typeface="微軟正黑體" pitchFamily="34" charset="-120"/>
            </a:endParaRPr>
          </a:p>
        </p:txBody>
      </p:sp>
      <p:sp>
        <p:nvSpPr>
          <p:cNvPr id="5" name="Text Box 6"/>
          <p:cNvSpPr txBox="1">
            <a:spLocks noChangeArrowheads="1"/>
          </p:cNvSpPr>
          <p:nvPr/>
        </p:nvSpPr>
        <p:spPr bwMode="auto">
          <a:xfrm>
            <a:off x="200025" y="1574800"/>
            <a:ext cx="8047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000" b="1" dirty="0">
                <a:solidFill>
                  <a:srgbClr val="008000"/>
                </a:solidFill>
              </a:rPr>
              <a:t>Calculation of Financial Assistance</a:t>
            </a:r>
            <a:endParaRPr kumimoji="0" lang="en-US" altLang="zh-TW" sz="4000" dirty="0">
              <a:solidFill>
                <a:srgbClr val="008000"/>
              </a:solidFill>
            </a:endParaRPr>
          </a:p>
        </p:txBody>
      </p:sp>
    </p:spTree>
    <p:extLst>
      <p:ext uri="{BB962C8B-B14F-4D97-AF65-F5344CB8AC3E}">
        <p14:creationId xmlns:p14="http://schemas.microsoft.com/office/powerpoint/2010/main" val="392556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7"/>
          <p:cNvSpPr txBox="1">
            <a:spLocks noChangeArrowheads="1"/>
          </p:cNvSpPr>
          <p:nvPr/>
        </p:nvSpPr>
        <p:spPr bwMode="auto">
          <a:xfrm>
            <a:off x="286885" y="2163313"/>
            <a:ext cx="8281987" cy="6186309"/>
          </a:xfrm>
          <a:prstGeom prst="rect">
            <a:avLst/>
          </a:prstGeom>
          <a:noFill/>
          <a:ln w="9525">
            <a:noFill/>
            <a:miter lim="800000"/>
            <a:headEnd/>
            <a:tailEnd/>
          </a:ln>
        </p:spPr>
        <p:txBody>
          <a:bodyPr>
            <a:spAutoFit/>
          </a:bodyPr>
          <a:lstStyle/>
          <a:p>
            <a:pPr indent="-457200" eaLnBrk="1" hangingPunct="1">
              <a:buFont typeface="Wingdings" pitchFamily="2" charset="2"/>
              <a:buChar char="Ø"/>
              <a:defRPr/>
            </a:pPr>
            <a:r>
              <a:rPr lang="zh-TW" altLang="en-US" sz="2400" dirty="0">
                <a:latin typeface="Arial" charset="0"/>
              </a:rPr>
              <a:t> </a:t>
            </a:r>
            <a:r>
              <a:rPr lang="en-US" altLang="zh-TW" sz="2400" dirty="0">
                <a:latin typeface="Arial" charset="0"/>
              </a:rPr>
              <a:t>First-tier: Adjusted Family Income (AFI)</a:t>
            </a:r>
          </a:p>
          <a:p>
            <a:pPr indent="-457200" eaLnBrk="1" hangingPunct="1">
              <a:buFont typeface="Wingdings" pitchFamily="2" charset="2"/>
              <a:buChar char="Ø"/>
              <a:defRPr/>
            </a:pPr>
            <a:endParaRPr lang="en-US" altLang="zh-TW" sz="2400" dirty="0">
              <a:latin typeface="Arial" charset="0"/>
            </a:endParaRPr>
          </a:p>
          <a:p>
            <a:pPr indent="-457200" eaLnBrk="1" hangingPunct="1">
              <a:defRPr/>
            </a:pPr>
            <a:endParaRPr lang="en-US" altLang="zh-TW" sz="2400" dirty="0">
              <a:latin typeface="Arial" charset="0"/>
            </a:endParaRPr>
          </a:p>
          <a:p>
            <a:pPr indent="-457200" eaLnBrk="1" hangingPunct="1">
              <a:defRPr/>
            </a:pPr>
            <a:r>
              <a:rPr lang="en-US" altLang="zh-TW" sz="2400" dirty="0">
                <a:latin typeface="Arial" charset="0"/>
              </a:rPr>
              <a:t> </a:t>
            </a:r>
          </a:p>
          <a:p>
            <a:pPr indent="-457200" eaLnBrk="1" hangingPunct="1">
              <a:buFont typeface="Wingdings" pitchFamily="2" charset="2"/>
              <a:buChar char="Ø"/>
              <a:defRPr/>
            </a:pPr>
            <a:endParaRPr lang="en-US" altLang="zh-TW" sz="2400" dirty="0">
              <a:latin typeface="Arial" charset="0"/>
            </a:endParaRPr>
          </a:p>
          <a:p>
            <a:pPr indent="-457200" eaLnBrk="1" hangingPunct="1">
              <a:buFont typeface="Wingdings" pitchFamily="2" charset="2"/>
              <a:buChar char="Ø"/>
              <a:defRPr/>
            </a:pPr>
            <a:endParaRPr lang="en-US" altLang="zh-TW" sz="2400" dirty="0">
              <a:latin typeface="Arial" charset="0"/>
            </a:endParaRPr>
          </a:p>
          <a:p>
            <a:pPr indent="-457200" eaLnBrk="1" hangingPunct="1">
              <a:buFont typeface="Wingdings" pitchFamily="2" charset="2"/>
              <a:buChar char="Ø"/>
              <a:defRPr/>
            </a:pPr>
            <a:endParaRPr lang="en-US" altLang="zh-TW" sz="2400" dirty="0">
              <a:latin typeface="Arial" charset="0"/>
            </a:endParaRPr>
          </a:p>
          <a:p>
            <a:pPr indent="-457200" eaLnBrk="1" hangingPunct="1">
              <a:buFont typeface="Wingdings" pitchFamily="2" charset="2"/>
              <a:buChar char="Ø"/>
              <a:defRPr/>
            </a:pPr>
            <a:endParaRPr lang="en-US" altLang="zh-TW" sz="2400" dirty="0">
              <a:latin typeface="Arial" charset="0"/>
            </a:endParaRPr>
          </a:p>
          <a:p>
            <a:pPr indent="-457200" eaLnBrk="1" hangingPunct="1">
              <a:buFont typeface="Wingdings" pitchFamily="2" charset="2"/>
              <a:buChar char="Ø"/>
              <a:defRPr/>
            </a:pPr>
            <a:endParaRPr lang="en-US" altLang="zh-TW" sz="2400" dirty="0">
              <a:latin typeface="Arial" charset="0"/>
            </a:endParaRPr>
          </a:p>
          <a:p>
            <a:pPr marL="623888" indent="-265113" algn="just" eaLnBrk="1" hangingPunct="1">
              <a:buFont typeface="Wingdings" panose="05000000000000000000" pitchFamily="2" charset="2"/>
              <a:buChar char="§"/>
              <a:defRPr/>
            </a:pPr>
            <a:r>
              <a:rPr lang="en-US" altLang="zh-TW" sz="1200" dirty="0">
                <a:latin typeface="Arial" panose="020B0604020202020204" pitchFamily="34" charset="0"/>
                <a:cs typeface="Arial" panose="020B0604020202020204" pitchFamily="34" charset="0"/>
              </a:rPr>
              <a:t>AFI thresholds for full level of assistance for 3-member and 4-member families are $50,323 and $46,297 respectively. For 2-member single-parent families and 3-member single-parent families, they are regarded as 3-member families and 4-member families respectively for determining the AFI thresholds for full level of assistance and calculation of AFI.   </a:t>
            </a:r>
          </a:p>
          <a:p>
            <a:pPr marL="623888" indent="-265113" algn="just">
              <a:buFont typeface="Wingdings" panose="05000000000000000000" pitchFamily="2" charset="2"/>
              <a:buChar char="§"/>
              <a:defRPr/>
            </a:pPr>
            <a:r>
              <a:rPr lang="zh-TW" altLang="en-US" sz="1200" dirty="0">
                <a:latin typeface="Arial" panose="020B0604020202020204" pitchFamily="34" charset="0"/>
                <a:cs typeface="Arial" panose="020B0604020202020204" pitchFamily="34" charset="0"/>
              </a:rPr>
              <a:t> </a:t>
            </a:r>
            <a:r>
              <a:rPr lang="en-US" altLang="zh-TW" sz="1200" dirty="0">
                <a:latin typeface="Arial" panose="020B0604020202020204" pitchFamily="34" charset="0"/>
                <a:cs typeface="Arial" panose="020B0604020202020204" pitchFamily="34" charset="0"/>
              </a:rPr>
              <a:t>3 </a:t>
            </a:r>
            <a:r>
              <a:rPr lang="zh-TW" altLang="en-US" sz="1200" dirty="0">
                <a:latin typeface="Arial" panose="020B0604020202020204" pitchFamily="34" charset="0"/>
                <a:cs typeface="Arial" panose="020B0604020202020204" pitchFamily="34" charset="0"/>
              </a:rPr>
              <a:t>人家庭和 </a:t>
            </a:r>
            <a:r>
              <a:rPr lang="en-US" altLang="zh-TW" sz="1200" dirty="0">
                <a:latin typeface="Arial" panose="020B0604020202020204" pitchFamily="34" charset="0"/>
                <a:cs typeface="Arial" panose="020B0604020202020204" pitchFamily="34" charset="0"/>
              </a:rPr>
              <a:t>4 </a:t>
            </a:r>
            <a:r>
              <a:rPr lang="zh-TW" altLang="en-US" sz="1200" dirty="0">
                <a:latin typeface="Arial" panose="020B0604020202020204" pitchFamily="34" charset="0"/>
                <a:cs typeface="Arial" panose="020B0604020202020204" pitchFamily="34" charset="0"/>
              </a:rPr>
              <a:t>人家庭可獲全額資助的「調整後家庭收入」上限分別為 </a:t>
            </a:r>
            <a:r>
              <a:rPr lang="en-HK" altLang="zh-TW" sz="1200" dirty="0">
                <a:latin typeface="Arial" panose="020B0604020202020204" pitchFamily="34" charset="0"/>
                <a:cs typeface="Arial" panose="020B0604020202020204" pitchFamily="34" charset="0"/>
              </a:rPr>
              <a:t>51</a:t>
            </a:r>
            <a:r>
              <a:rPr lang="en-US" altLang="zh-TW" sz="1200" dirty="0">
                <a:latin typeface="Arial" panose="020B0604020202020204" pitchFamily="34" charset="0"/>
                <a:cs typeface="Arial" panose="020B0604020202020204" pitchFamily="34" charset="0"/>
              </a:rPr>
              <a:t>,523 </a:t>
            </a:r>
            <a:r>
              <a:rPr lang="zh-TW" altLang="en-US" sz="1200" dirty="0">
                <a:latin typeface="Arial" panose="020B0604020202020204" pitchFamily="34" charset="0"/>
                <a:cs typeface="Arial" panose="020B0604020202020204" pitchFamily="34" charset="0"/>
              </a:rPr>
              <a:t>元和 </a:t>
            </a:r>
            <a:r>
              <a:rPr lang="en-US" altLang="zh-TW" sz="1200" dirty="0">
                <a:latin typeface="Arial" panose="020B0604020202020204" pitchFamily="34" charset="0"/>
                <a:cs typeface="Arial" panose="020B0604020202020204" pitchFamily="34" charset="0"/>
              </a:rPr>
              <a:t>47,402 </a:t>
            </a:r>
            <a:r>
              <a:rPr lang="zh-TW" altLang="en-US" sz="1200" dirty="0">
                <a:latin typeface="Arial" panose="020B0604020202020204" pitchFamily="34" charset="0"/>
                <a:cs typeface="Arial" panose="020B0604020202020204" pitchFamily="34" charset="0"/>
              </a:rPr>
              <a:t>元。就 </a:t>
            </a:r>
            <a:r>
              <a:rPr lang="en-US" altLang="zh-TW" sz="1200" dirty="0">
                <a:latin typeface="Arial" panose="020B0604020202020204" pitchFamily="34" charset="0"/>
                <a:cs typeface="Arial" panose="020B0604020202020204" pitchFamily="34" charset="0"/>
              </a:rPr>
              <a:t>2 </a:t>
            </a:r>
            <a:r>
              <a:rPr lang="zh-TW" altLang="en-US" sz="1200" dirty="0">
                <a:latin typeface="Arial" panose="020B0604020202020204" pitchFamily="34" charset="0"/>
                <a:cs typeface="Arial" panose="020B0604020202020204" pitchFamily="34" charset="0"/>
              </a:rPr>
              <a:t>人和 </a:t>
            </a:r>
            <a:r>
              <a:rPr lang="en-US" altLang="zh-TW" sz="1200" dirty="0">
                <a:latin typeface="Arial" panose="020B0604020202020204" pitchFamily="34" charset="0"/>
                <a:cs typeface="Arial" panose="020B0604020202020204" pitchFamily="34" charset="0"/>
              </a:rPr>
              <a:t>3 </a:t>
            </a:r>
            <a:r>
              <a:rPr lang="zh-TW" altLang="en-US" sz="1200" dirty="0">
                <a:latin typeface="Arial" panose="020B0604020202020204" pitchFamily="34" charset="0"/>
                <a:cs typeface="Arial" panose="020B0604020202020204" pitchFamily="34" charset="0"/>
              </a:rPr>
              <a:t>人單親家庭而言，有關家庭會分別視為 </a:t>
            </a:r>
            <a:r>
              <a:rPr lang="en-US" altLang="zh-TW" sz="1200" dirty="0">
                <a:latin typeface="Arial" panose="020B0604020202020204" pitchFamily="34" charset="0"/>
                <a:cs typeface="Arial" panose="020B0604020202020204" pitchFamily="34" charset="0"/>
              </a:rPr>
              <a:t>3 </a:t>
            </a:r>
            <a:r>
              <a:rPr lang="zh-TW" altLang="en-US" sz="1200" dirty="0">
                <a:latin typeface="Arial" panose="020B0604020202020204" pitchFamily="34" charset="0"/>
                <a:cs typeface="Arial" panose="020B0604020202020204" pitchFamily="34" charset="0"/>
              </a:rPr>
              <a:t>人和 </a:t>
            </a:r>
            <a:r>
              <a:rPr lang="en-US" altLang="zh-TW" sz="1200" dirty="0">
                <a:latin typeface="Arial" panose="020B0604020202020204" pitchFamily="34" charset="0"/>
                <a:cs typeface="Arial" panose="020B0604020202020204" pitchFamily="34" charset="0"/>
              </a:rPr>
              <a:t>4 </a:t>
            </a:r>
            <a:r>
              <a:rPr lang="zh-TW" altLang="en-US" sz="1200" dirty="0">
                <a:latin typeface="Arial" panose="020B0604020202020204" pitchFamily="34" charset="0"/>
                <a:cs typeface="Arial" panose="020B0604020202020204" pitchFamily="34" charset="0"/>
              </a:rPr>
              <a:t>人家庭，以決定可獲全額資助的「調整後家庭收入」上限及計算「調整後家庭收入」。 </a:t>
            </a:r>
            <a:r>
              <a:rPr lang="en-US" altLang="zh-TW" sz="1200" dirty="0">
                <a:latin typeface="Arial" panose="020B0604020202020204" pitchFamily="34" charset="0"/>
                <a:cs typeface="Arial" panose="020B0604020202020204" pitchFamily="34" charset="0"/>
              </a:rPr>
              <a:t>  </a:t>
            </a:r>
          </a:p>
          <a:p>
            <a:pPr indent="-457200" eaLnBrk="1" hangingPunct="1">
              <a:defRPr/>
            </a:pPr>
            <a:endParaRPr lang="zh-TW" altLang="en-US" sz="2400" dirty="0">
              <a:latin typeface="Arial" charset="0"/>
            </a:endParaRPr>
          </a:p>
          <a:p>
            <a:pPr eaLnBrk="1" hangingPunct="1">
              <a:lnSpc>
                <a:spcPct val="150000"/>
              </a:lnSpc>
              <a:defRPr/>
            </a:pPr>
            <a:endParaRPr kumimoji="0" lang="en-US" altLang="zh-TW" sz="2400" dirty="0">
              <a:solidFill>
                <a:schemeClr val="bg1">
                  <a:lumMod val="50000"/>
                </a:schemeClr>
              </a:solidFill>
              <a:ea typeface="微軟正黑體" pitchFamily="34" charset="-120"/>
              <a:cs typeface="Arial" pitchFamily="34" charset="0"/>
            </a:endParaRPr>
          </a:p>
          <a:p>
            <a:pPr eaLnBrk="1" hangingPunct="1">
              <a:lnSpc>
                <a:spcPct val="150000"/>
              </a:lnSpc>
              <a:buClr>
                <a:srgbClr val="CC66FF"/>
              </a:buClr>
              <a:tabLst>
                <a:tab pos="388938" algn="l"/>
              </a:tabLst>
              <a:defRPr/>
            </a:pPr>
            <a:r>
              <a:rPr lang="en-US" altLang="zh-TW" sz="2400" dirty="0">
                <a:effectLst>
                  <a:outerShdw blurRad="38100" dist="38100" dir="2700000" algn="tl">
                    <a:srgbClr val="C0C0C0"/>
                  </a:outerShdw>
                </a:effectLst>
                <a:ea typeface="標楷體" pitchFamily="65" charset="-120"/>
                <a:cs typeface="Arial" pitchFamily="34" charset="0"/>
              </a:rPr>
              <a:t>	</a:t>
            </a:r>
            <a:endParaRPr kumimoji="0" lang="en-US" altLang="zh-TW" sz="2000" dirty="0">
              <a:solidFill>
                <a:schemeClr val="bg1">
                  <a:lumMod val="50000"/>
                </a:schemeClr>
              </a:solidFill>
              <a:ea typeface="微軟正黑體" pitchFamily="34" charset="-120"/>
              <a:cs typeface="Arial" pitchFamily="34" charset="0"/>
            </a:endParaRPr>
          </a:p>
        </p:txBody>
      </p:sp>
      <p:graphicFrame>
        <p:nvGraphicFramePr>
          <p:cNvPr id="5" name="Table 10"/>
          <p:cNvGraphicFramePr>
            <a:graphicFrameLocks noGrp="1"/>
          </p:cNvGraphicFramePr>
          <p:nvPr>
            <p:extLst>
              <p:ext uri="{D42A27DB-BD31-4B8C-83A1-F6EECF244321}">
                <p14:modId xmlns:p14="http://schemas.microsoft.com/office/powerpoint/2010/main" val="1595781022"/>
              </p:ext>
            </p:extLst>
          </p:nvPr>
        </p:nvGraphicFramePr>
        <p:xfrm>
          <a:off x="1026205" y="2666775"/>
          <a:ext cx="6985000" cy="2595565"/>
        </p:xfrm>
        <a:graphic>
          <a:graphicData uri="http://schemas.openxmlformats.org/drawingml/2006/table">
            <a:tbl>
              <a:tblPr firstRow="1" bandRow="1">
                <a:tableStyleId>{5C22544A-7EE6-4342-B048-85BDC9FD1C3A}</a:tableStyleId>
              </a:tblPr>
              <a:tblGrid>
                <a:gridCol w="2328333">
                  <a:extLst>
                    <a:ext uri="{9D8B030D-6E8A-4147-A177-3AD203B41FA5}">
                      <a16:colId xmlns:a16="http://schemas.microsoft.com/office/drawing/2014/main" val="20000"/>
                    </a:ext>
                  </a:extLst>
                </a:gridCol>
                <a:gridCol w="2352337">
                  <a:extLst>
                    <a:ext uri="{9D8B030D-6E8A-4147-A177-3AD203B41FA5}">
                      <a16:colId xmlns:a16="http://schemas.microsoft.com/office/drawing/2014/main" val="20001"/>
                    </a:ext>
                  </a:extLst>
                </a:gridCol>
                <a:gridCol w="2304330">
                  <a:extLst>
                    <a:ext uri="{9D8B030D-6E8A-4147-A177-3AD203B41FA5}">
                      <a16:colId xmlns:a16="http://schemas.microsoft.com/office/drawing/2014/main" val="20002"/>
                    </a:ext>
                  </a:extLst>
                </a:gridCol>
              </a:tblGrid>
              <a:tr h="370795">
                <a:tc>
                  <a:txBody>
                    <a:bodyPr/>
                    <a:lstStyle/>
                    <a:p>
                      <a:pPr algn="ctr"/>
                      <a:r>
                        <a:rPr lang="en-US" altLang="zh-TW" sz="1800" dirty="0"/>
                        <a:t>AFI Groups </a:t>
                      </a:r>
                      <a:r>
                        <a:rPr lang="en-US" altLang="zh-TW" sz="1800" baseline="0" dirty="0"/>
                        <a:t> (HK$)</a:t>
                      </a:r>
                      <a:endParaRPr lang="zh-TW" altLang="en-US" sz="1800" dirty="0"/>
                    </a:p>
                  </a:txBody>
                  <a:tcPr marL="91443" marR="91443" marT="45714" marB="45714"/>
                </a:tc>
                <a:tc>
                  <a:txBody>
                    <a:bodyPr/>
                    <a:lstStyle/>
                    <a:p>
                      <a:pPr algn="ctr"/>
                      <a:r>
                        <a:rPr lang="en-US" altLang="zh-TW" sz="1800" dirty="0"/>
                        <a:t>% of Maximum Grant</a:t>
                      </a:r>
                      <a:endParaRPr lang="zh-TW" altLang="en-US" sz="1800" dirty="0"/>
                    </a:p>
                  </a:txBody>
                  <a:tcPr marL="91443" marR="91443" marT="45714" marB="45714"/>
                </a:tc>
                <a:tc>
                  <a:txBody>
                    <a:bodyPr/>
                    <a:lstStyle/>
                    <a:p>
                      <a:pPr algn="ctr"/>
                      <a:r>
                        <a:rPr lang="en-US" altLang="zh-TW" sz="1800" dirty="0"/>
                        <a:t>% of Maximum Loan</a:t>
                      </a:r>
                      <a:endParaRPr lang="zh-TW" altLang="en-US" sz="1800" dirty="0"/>
                    </a:p>
                  </a:txBody>
                  <a:tcPr marL="91443" marR="91443" marT="45714" marB="45714"/>
                </a:tc>
                <a:extLst>
                  <a:ext uri="{0D108BD9-81ED-4DB2-BD59-A6C34878D82A}">
                    <a16:rowId xmlns:a16="http://schemas.microsoft.com/office/drawing/2014/main" val="10000"/>
                  </a:ext>
                </a:extLst>
              </a:tr>
              <a:tr h="370795">
                <a:tc>
                  <a:txBody>
                    <a:bodyPr/>
                    <a:lstStyle/>
                    <a:p>
                      <a:pPr algn="ctr"/>
                      <a:r>
                        <a:rPr lang="en-US" altLang="zh-TW" sz="1800" dirty="0"/>
                        <a:t>0 to</a:t>
                      </a:r>
                      <a:r>
                        <a:rPr lang="en-US" altLang="zh-TW" sz="1800" baseline="0" dirty="0"/>
                        <a:t> 43,495</a:t>
                      </a:r>
                      <a:endParaRPr lang="zh-TW" altLang="en-US" sz="1800" dirty="0"/>
                    </a:p>
                  </a:txBody>
                  <a:tcPr marL="91443" marR="91443" marT="45714" marB="45714"/>
                </a:tc>
                <a:tc>
                  <a:txBody>
                    <a:bodyPr/>
                    <a:lstStyle/>
                    <a:p>
                      <a:pPr algn="ctr"/>
                      <a:r>
                        <a:rPr lang="en-US" altLang="zh-TW" sz="1800" dirty="0"/>
                        <a:t>100%*</a:t>
                      </a:r>
                      <a:endParaRPr lang="zh-TW" altLang="en-US" sz="1800" dirty="0"/>
                    </a:p>
                  </a:txBody>
                  <a:tcPr marL="91443" marR="91443" marT="45714" marB="45714"/>
                </a:tc>
                <a:tc>
                  <a:txBody>
                    <a:bodyPr/>
                    <a:lstStyle/>
                    <a:p>
                      <a:pPr algn="ctr"/>
                      <a:r>
                        <a:rPr lang="en-US" altLang="zh-TW" sz="1800" dirty="0"/>
                        <a:t>100%*</a:t>
                      </a:r>
                      <a:endParaRPr lang="zh-TW" altLang="en-US" sz="1800" dirty="0"/>
                    </a:p>
                  </a:txBody>
                  <a:tcPr marL="91443" marR="91443" marT="45714" marB="45714"/>
                </a:tc>
                <a:extLst>
                  <a:ext uri="{0D108BD9-81ED-4DB2-BD59-A6C34878D82A}">
                    <a16:rowId xmlns:a16="http://schemas.microsoft.com/office/drawing/2014/main" val="10001"/>
                  </a:ext>
                </a:extLst>
              </a:tr>
              <a:tr h="370795">
                <a:tc>
                  <a:txBody>
                    <a:bodyPr/>
                    <a:lstStyle/>
                    <a:p>
                      <a:pPr algn="ctr"/>
                      <a:r>
                        <a:rPr lang="en-US" altLang="zh-TW" sz="1800" dirty="0"/>
                        <a:t>43,496 to 53,280</a:t>
                      </a:r>
                      <a:endParaRPr lang="zh-TW" altLang="en-US" sz="1800" dirty="0"/>
                    </a:p>
                  </a:txBody>
                  <a:tcPr marL="91443" marR="91443" marT="45714" marB="45714"/>
                </a:tc>
                <a:tc>
                  <a:txBody>
                    <a:bodyPr/>
                    <a:lstStyle/>
                    <a:p>
                      <a:pPr algn="ctr"/>
                      <a:r>
                        <a:rPr lang="en-US" altLang="zh-TW" sz="1800" dirty="0"/>
                        <a:t>75%</a:t>
                      </a:r>
                      <a:endParaRPr lang="zh-TW" altLang="en-US" sz="1800" dirty="0"/>
                    </a:p>
                  </a:txBody>
                  <a:tcPr marL="91443" marR="91443" marT="45714" marB="45714"/>
                </a:tc>
                <a:tc>
                  <a:txBody>
                    <a:bodyPr/>
                    <a:lstStyle/>
                    <a:p>
                      <a:pPr algn="ctr"/>
                      <a:r>
                        <a:rPr lang="en-US" altLang="zh-TW" sz="1800" dirty="0"/>
                        <a:t>75%</a:t>
                      </a:r>
                      <a:endParaRPr lang="zh-TW" altLang="en-US" sz="1800" dirty="0"/>
                    </a:p>
                  </a:txBody>
                  <a:tcPr marL="91443" marR="91443" marT="45714" marB="45714"/>
                </a:tc>
                <a:extLst>
                  <a:ext uri="{0D108BD9-81ED-4DB2-BD59-A6C34878D82A}">
                    <a16:rowId xmlns:a16="http://schemas.microsoft.com/office/drawing/2014/main" val="10002"/>
                  </a:ext>
                </a:extLst>
              </a:tr>
              <a:tr h="370795">
                <a:tc>
                  <a:txBody>
                    <a:bodyPr/>
                    <a:lstStyle/>
                    <a:p>
                      <a:pPr algn="ctr"/>
                      <a:r>
                        <a:rPr lang="en-US" altLang="zh-TW" sz="1800" dirty="0"/>
                        <a:t>53,281 to 62,890</a:t>
                      </a:r>
                      <a:endParaRPr lang="zh-TW" altLang="en-US" sz="1800" dirty="0"/>
                    </a:p>
                  </a:txBody>
                  <a:tcPr marL="91443" marR="91443" marT="45714" marB="45714"/>
                </a:tc>
                <a:tc>
                  <a:txBody>
                    <a:bodyPr/>
                    <a:lstStyle/>
                    <a:p>
                      <a:pPr algn="ctr"/>
                      <a:r>
                        <a:rPr lang="en-US" altLang="zh-TW" sz="1800" dirty="0"/>
                        <a:t>50%</a:t>
                      </a:r>
                      <a:endParaRPr lang="zh-TW" altLang="en-US" sz="1800" dirty="0"/>
                    </a:p>
                  </a:txBody>
                  <a:tcPr marL="91443" marR="91443" marT="45714" marB="45714"/>
                </a:tc>
                <a:tc>
                  <a:txBody>
                    <a:bodyPr/>
                    <a:lstStyle/>
                    <a:p>
                      <a:pPr algn="ctr"/>
                      <a:r>
                        <a:rPr lang="en-US" altLang="zh-TW" sz="1800" dirty="0"/>
                        <a:t>50%</a:t>
                      </a:r>
                      <a:endParaRPr lang="zh-TW" altLang="en-US" sz="1800" dirty="0"/>
                    </a:p>
                  </a:txBody>
                  <a:tcPr marL="91443" marR="91443" marT="45714" marB="45714"/>
                </a:tc>
                <a:extLst>
                  <a:ext uri="{0D108BD9-81ED-4DB2-BD59-A6C34878D82A}">
                    <a16:rowId xmlns:a16="http://schemas.microsoft.com/office/drawing/2014/main" val="10003"/>
                  </a:ext>
                </a:extLst>
              </a:tr>
              <a:tr h="370795">
                <a:tc>
                  <a:txBody>
                    <a:bodyPr/>
                    <a:lstStyle/>
                    <a:p>
                      <a:pPr algn="ctr"/>
                      <a:r>
                        <a:rPr lang="en-US" altLang="zh-TW" sz="1800" dirty="0"/>
                        <a:t>62,891 to 72,521</a:t>
                      </a:r>
                      <a:endParaRPr lang="zh-TW" altLang="en-US" sz="1800" dirty="0"/>
                    </a:p>
                  </a:txBody>
                  <a:tcPr marL="91443" marR="91443" marT="45714" marB="45714"/>
                </a:tc>
                <a:tc>
                  <a:txBody>
                    <a:bodyPr/>
                    <a:lstStyle/>
                    <a:p>
                      <a:pPr algn="ctr"/>
                      <a:r>
                        <a:rPr lang="en-US" altLang="zh-TW" sz="1800" dirty="0"/>
                        <a:t>25%</a:t>
                      </a:r>
                      <a:endParaRPr lang="zh-TW" altLang="en-US" sz="1800" dirty="0"/>
                    </a:p>
                  </a:txBody>
                  <a:tcPr marL="91443" marR="91443" marT="45714" marB="45714"/>
                </a:tc>
                <a:tc>
                  <a:txBody>
                    <a:bodyPr/>
                    <a:lstStyle/>
                    <a:p>
                      <a:pPr algn="ctr"/>
                      <a:r>
                        <a:rPr lang="en-US" altLang="zh-TW" sz="1800" dirty="0"/>
                        <a:t>25%</a:t>
                      </a:r>
                      <a:endParaRPr lang="zh-TW" altLang="en-US" sz="1800" dirty="0"/>
                    </a:p>
                  </a:txBody>
                  <a:tcPr marL="91443" marR="91443" marT="45714" marB="45714"/>
                </a:tc>
                <a:extLst>
                  <a:ext uri="{0D108BD9-81ED-4DB2-BD59-A6C34878D82A}">
                    <a16:rowId xmlns:a16="http://schemas.microsoft.com/office/drawing/2014/main" val="10004"/>
                  </a:ext>
                </a:extLst>
              </a:tr>
              <a:tr h="370795">
                <a:tc>
                  <a:txBody>
                    <a:bodyPr/>
                    <a:lstStyle/>
                    <a:p>
                      <a:pPr algn="ctr"/>
                      <a:r>
                        <a:rPr lang="en-US" altLang="zh-TW" sz="1800" dirty="0"/>
                        <a:t>72,522 to 84,105</a:t>
                      </a:r>
                      <a:endParaRPr lang="zh-TW" altLang="en-US" sz="1800" dirty="0"/>
                    </a:p>
                  </a:txBody>
                  <a:tcPr marL="91443" marR="91443" marT="45714" marB="45714"/>
                </a:tc>
                <a:tc>
                  <a:txBody>
                    <a:bodyPr/>
                    <a:lstStyle/>
                    <a:p>
                      <a:pPr algn="ctr"/>
                      <a:r>
                        <a:rPr lang="en-US" altLang="zh-TW" sz="1800" dirty="0"/>
                        <a:t>15%</a:t>
                      </a:r>
                      <a:endParaRPr lang="zh-TW" altLang="en-US" sz="1800" dirty="0"/>
                    </a:p>
                  </a:txBody>
                  <a:tcPr marL="91443" marR="91443" marT="45714" marB="45714"/>
                </a:tc>
                <a:tc>
                  <a:txBody>
                    <a:bodyPr/>
                    <a:lstStyle/>
                    <a:p>
                      <a:pPr algn="ctr"/>
                      <a:r>
                        <a:rPr lang="en-US" altLang="zh-TW" sz="1800" dirty="0"/>
                        <a:t>15%</a:t>
                      </a:r>
                      <a:endParaRPr lang="zh-TW" altLang="en-US" sz="1800" dirty="0"/>
                    </a:p>
                  </a:txBody>
                  <a:tcPr marL="91443" marR="91443" marT="45714" marB="45714"/>
                </a:tc>
                <a:extLst>
                  <a:ext uri="{0D108BD9-81ED-4DB2-BD59-A6C34878D82A}">
                    <a16:rowId xmlns:a16="http://schemas.microsoft.com/office/drawing/2014/main" val="10005"/>
                  </a:ext>
                </a:extLst>
              </a:tr>
              <a:tr h="370795">
                <a:tc>
                  <a:txBody>
                    <a:bodyPr/>
                    <a:lstStyle/>
                    <a:p>
                      <a:pPr algn="ctr"/>
                      <a:r>
                        <a:rPr lang="en-US" altLang="zh-TW" sz="1800" dirty="0"/>
                        <a:t>&gt; 84,105</a:t>
                      </a:r>
                      <a:endParaRPr lang="zh-TW" altLang="en-US" sz="1800" dirty="0"/>
                    </a:p>
                  </a:txBody>
                  <a:tcPr marL="91443" marR="91443" marT="45714" marB="45714"/>
                </a:tc>
                <a:tc>
                  <a:txBody>
                    <a:bodyPr/>
                    <a:lstStyle/>
                    <a:p>
                      <a:pPr algn="ctr"/>
                      <a:r>
                        <a:rPr lang="en-US" altLang="zh-TW" sz="1800" dirty="0"/>
                        <a:t>0%</a:t>
                      </a:r>
                      <a:endParaRPr lang="zh-TW" altLang="en-US" sz="1800" dirty="0"/>
                    </a:p>
                  </a:txBody>
                  <a:tcPr marL="91443" marR="91443" marT="45714" marB="45714"/>
                </a:tc>
                <a:tc>
                  <a:txBody>
                    <a:bodyPr/>
                    <a:lstStyle/>
                    <a:p>
                      <a:pPr algn="ctr"/>
                      <a:r>
                        <a:rPr lang="en-US" altLang="zh-TW" sz="1800" dirty="0"/>
                        <a:t>0%</a:t>
                      </a:r>
                      <a:endParaRPr lang="zh-TW" altLang="en-US" sz="1800" dirty="0"/>
                    </a:p>
                  </a:txBody>
                  <a:tcPr marL="91443" marR="91443" marT="45714" marB="45714"/>
                </a:tc>
                <a:extLst>
                  <a:ext uri="{0D108BD9-81ED-4DB2-BD59-A6C34878D82A}">
                    <a16:rowId xmlns:a16="http://schemas.microsoft.com/office/drawing/2014/main" val="10006"/>
                  </a:ext>
                </a:extLst>
              </a:tr>
            </a:tbl>
          </a:graphicData>
        </a:graphic>
      </p:graphicFrame>
      <p:sp>
        <p:nvSpPr>
          <p:cNvPr id="6" name="Text Box 6"/>
          <p:cNvSpPr txBox="1">
            <a:spLocks noChangeArrowheads="1"/>
          </p:cNvSpPr>
          <p:nvPr/>
        </p:nvSpPr>
        <p:spPr bwMode="auto">
          <a:xfrm>
            <a:off x="201613" y="1544866"/>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000" b="1" dirty="0">
                <a:solidFill>
                  <a:srgbClr val="008000"/>
                </a:solidFill>
              </a:rPr>
              <a:t>Calculation of Financial Assistance</a:t>
            </a:r>
            <a:endParaRPr kumimoji="0" lang="en-US" altLang="zh-TW" sz="4000" dirty="0">
              <a:solidFill>
                <a:srgbClr val="008000"/>
              </a:solidFill>
            </a:endParaRPr>
          </a:p>
        </p:txBody>
      </p:sp>
    </p:spTree>
    <p:extLst>
      <p:ext uri="{BB962C8B-B14F-4D97-AF65-F5344CB8AC3E}">
        <p14:creationId xmlns:p14="http://schemas.microsoft.com/office/powerpoint/2010/main" val="386764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5" name="Text Box 6"/>
          <p:cNvSpPr txBox="1">
            <a:spLocks noChangeArrowheads="1"/>
          </p:cNvSpPr>
          <p:nvPr/>
        </p:nvSpPr>
        <p:spPr bwMode="auto">
          <a:xfrm>
            <a:off x="263978" y="1662340"/>
            <a:ext cx="8135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000" b="1" dirty="0">
                <a:solidFill>
                  <a:srgbClr val="008000"/>
                </a:solidFill>
              </a:rPr>
              <a:t>Calculation of Financial Assistance</a:t>
            </a:r>
            <a:endParaRPr kumimoji="0" lang="en-US" altLang="zh-TW" sz="4000" dirty="0">
              <a:solidFill>
                <a:srgbClr val="008000"/>
              </a:solidFill>
            </a:endParaRPr>
          </a:p>
        </p:txBody>
      </p:sp>
      <p:sp>
        <p:nvSpPr>
          <p:cNvPr id="7" name="Text Box 7"/>
          <p:cNvSpPr txBox="1">
            <a:spLocks noChangeArrowheads="1"/>
          </p:cNvSpPr>
          <p:nvPr/>
        </p:nvSpPr>
        <p:spPr bwMode="auto">
          <a:xfrm>
            <a:off x="684213" y="2615067"/>
            <a:ext cx="7908925" cy="3386137"/>
          </a:xfrm>
          <a:prstGeom prst="rect">
            <a:avLst/>
          </a:prstGeom>
          <a:noFill/>
          <a:ln w="9525">
            <a:noFill/>
            <a:miter lim="800000"/>
            <a:headEnd/>
            <a:tailEnd/>
          </a:ln>
        </p:spPr>
        <p:txBody>
          <a:bodyPr>
            <a:spAutoFit/>
          </a:bodyPr>
          <a:lstStyle/>
          <a:p>
            <a:pPr eaLnBrk="1" hangingPunct="1">
              <a:defRPr/>
            </a:pPr>
            <a:r>
              <a:rPr kumimoji="0" lang="en-US" altLang="zh-TW" sz="2400" b="1" i="1" dirty="0">
                <a:solidFill>
                  <a:srgbClr val="7F7F7F"/>
                </a:solidFill>
                <a:latin typeface="Arial" charset="0"/>
                <a:ea typeface="微軟正黑體" pitchFamily="34" charset="-120"/>
                <a:cs typeface="Arial" charset="0"/>
              </a:rPr>
              <a:t>Step 2 - Asset Assessment (1/4/2022 – 31/3/2023)</a:t>
            </a:r>
          </a:p>
          <a:p>
            <a:pPr eaLnBrk="1" hangingPunct="1">
              <a:defRPr/>
            </a:pPr>
            <a:endParaRPr kumimoji="0" lang="en-US" altLang="zh-TW" dirty="0">
              <a:solidFill>
                <a:srgbClr val="7F7F7F"/>
              </a:solidFill>
              <a:latin typeface="Arial" charset="0"/>
              <a:ea typeface="微軟正黑體" pitchFamily="34" charset="-120"/>
              <a:cs typeface="Arial" charset="0"/>
            </a:endParaRPr>
          </a:p>
          <a:p>
            <a:pPr eaLnBrk="1" hangingPunct="1">
              <a:buClr>
                <a:srgbClr val="CC66FF"/>
              </a:buClr>
              <a:defRPr/>
            </a:pPr>
            <a:r>
              <a:rPr lang="en-US" altLang="zh-TW" sz="2400" dirty="0">
                <a:effectLst>
                  <a:outerShdw blurRad="38100" dist="38100" dir="2700000" algn="tl">
                    <a:srgbClr val="C0C0C0"/>
                  </a:outerShdw>
                </a:effectLst>
                <a:latin typeface="Arial" charset="0"/>
                <a:ea typeface="標楷體" pitchFamily="65" charset="-120"/>
                <a:cs typeface="Arial" charset="0"/>
              </a:rPr>
              <a:t>	  </a:t>
            </a:r>
            <a:r>
              <a:rPr lang="en-US" altLang="zh-TW" sz="2400" dirty="0">
                <a:latin typeface="Arial" charset="0"/>
                <a:ea typeface="標楷體" pitchFamily="65" charset="-120"/>
                <a:cs typeface="Arial" charset="0"/>
              </a:rPr>
              <a:t>Total asset amount of parents / spouse</a:t>
            </a:r>
            <a:endParaRPr lang="zh-TW" altLang="en-US" sz="2400" dirty="0">
              <a:latin typeface="Arial" charset="0"/>
              <a:ea typeface="標楷體" pitchFamily="65" charset="-120"/>
              <a:cs typeface="Arial" charset="0"/>
            </a:endParaRPr>
          </a:p>
          <a:p>
            <a:pPr eaLnBrk="1" hangingPunct="1">
              <a:buClr>
                <a:srgbClr val="CC66FF"/>
              </a:buClr>
              <a:defRPr/>
            </a:pPr>
            <a:r>
              <a:rPr lang="en-US" altLang="zh-TW" sz="2400" u="sng" dirty="0">
                <a:solidFill>
                  <a:srgbClr val="E46C0A"/>
                </a:solidFill>
                <a:latin typeface="Arial" charset="0"/>
                <a:ea typeface="標楷體" pitchFamily="65" charset="-120"/>
                <a:cs typeface="Arial" charset="0"/>
              </a:rPr>
              <a:t>+</a:t>
            </a:r>
            <a:r>
              <a:rPr lang="en-US" altLang="zh-TW" sz="2400" u="sng" dirty="0">
                <a:latin typeface="Arial" charset="0"/>
                <a:ea typeface="標楷體" pitchFamily="65" charset="-120"/>
                <a:cs typeface="Arial" charset="0"/>
              </a:rPr>
              <a:t>	  Total asset amount of the applicant_______</a:t>
            </a:r>
          </a:p>
          <a:p>
            <a:pPr eaLnBrk="1" hangingPunct="1">
              <a:buClr>
                <a:srgbClr val="CC66FF"/>
              </a:buClr>
              <a:defRPr/>
            </a:pPr>
            <a:r>
              <a:rPr lang="en-US" altLang="zh-TW" sz="2400" dirty="0">
                <a:solidFill>
                  <a:srgbClr val="E46C0A"/>
                </a:solidFill>
                <a:latin typeface="Arial" charset="0"/>
                <a:ea typeface="標楷體" pitchFamily="65" charset="-120"/>
                <a:cs typeface="Arial" charset="0"/>
              </a:rPr>
              <a:t>=</a:t>
            </a:r>
            <a:r>
              <a:rPr lang="en-US" altLang="zh-TW" sz="2400" dirty="0">
                <a:latin typeface="Arial" charset="0"/>
                <a:ea typeface="標楷體" pitchFamily="65" charset="-120"/>
                <a:cs typeface="Arial" charset="0"/>
              </a:rPr>
              <a:t>           </a:t>
            </a:r>
            <a:r>
              <a:rPr lang="en-US" altLang="zh-TW" sz="2400" b="1" i="1" dirty="0">
                <a:latin typeface="Arial" charset="0"/>
                <a:ea typeface="標楷體" pitchFamily="65" charset="-120"/>
                <a:cs typeface="Arial" charset="0"/>
              </a:rPr>
              <a:t>Total Family Asset Amount</a:t>
            </a:r>
          </a:p>
          <a:p>
            <a:pPr eaLnBrk="1" hangingPunct="1">
              <a:buClr>
                <a:srgbClr val="CC66FF"/>
              </a:buClr>
              <a:defRPr/>
            </a:pPr>
            <a:r>
              <a:rPr lang="en-US" altLang="zh-TW" sz="2800" b="1" u="sng" dirty="0">
                <a:solidFill>
                  <a:srgbClr val="E46C0A"/>
                </a:solidFill>
                <a:latin typeface="Times New Roman" pitchFamily="18" charset="0"/>
                <a:ea typeface="標楷體" pitchFamily="65" charset="-120"/>
                <a:cs typeface="Times New Roman" pitchFamily="18" charset="0"/>
              </a:rPr>
              <a:t>÷</a:t>
            </a:r>
            <a:r>
              <a:rPr lang="en-US" altLang="zh-TW" sz="2800" b="1" u="sng" dirty="0">
                <a:latin typeface="Times New Roman" pitchFamily="18" charset="0"/>
                <a:ea typeface="標楷體" pitchFamily="65" charset="-120"/>
                <a:cs typeface="Times New Roman" pitchFamily="18" charset="0"/>
              </a:rPr>
              <a:t>    	  </a:t>
            </a:r>
            <a:r>
              <a:rPr lang="en-US" altLang="zh-TW" sz="2800" u="sng" dirty="0">
                <a:latin typeface="Arial" charset="0"/>
                <a:ea typeface="標楷體" pitchFamily="65" charset="-120"/>
                <a:cs typeface="Arial" charset="0"/>
              </a:rPr>
              <a:t>N</a:t>
            </a:r>
            <a:r>
              <a:rPr lang="en-US" altLang="zh-TW" sz="2400" u="sng" dirty="0">
                <a:latin typeface="Arial" charset="0"/>
                <a:ea typeface="標楷體" pitchFamily="65" charset="-120"/>
              </a:rPr>
              <a:t>umber of family members_____________</a:t>
            </a:r>
          </a:p>
          <a:p>
            <a:pPr eaLnBrk="1" hangingPunct="1">
              <a:buClr>
                <a:srgbClr val="CC66FF"/>
              </a:buClr>
              <a:defRPr/>
            </a:pPr>
            <a:r>
              <a:rPr lang="en-US" altLang="zh-TW" sz="2400" dirty="0">
                <a:solidFill>
                  <a:srgbClr val="E46C0A"/>
                </a:solidFill>
                <a:latin typeface="Arial" charset="0"/>
                <a:ea typeface="標楷體" pitchFamily="65" charset="-120"/>
              </a:rPr>
              <a:t>=</a:t>
            </a:r>
            <a:r>
              <a:rPr lang="en-US" altLang="zh-TW" sz="2400" dirty="0">
                <a:latin typeface="Arial" charset="0"/>
                <a:ea typeface="標楷體" pitchFamily="65" charset="-120"/>
              </a:rPr>
              <a:t>         </a:t>
            </a:r>
            <a:r>
              <a:rPr lang="en-US" altLang="zh-TW" sz="2400" b="1" i="1" dirty="0">
                <a:latin typeface="Arial" charset="0"/>
                <a:ea typeface="標楷體" pitchFamily="65" charset="-120"/>
              </a:rPr>
              <a:t>Net Asset Value Per Family Member</a:t>
            </a:r>
          </a:p>
          <a:p>
            <a:pPr eaLnBrk="1" hangingPunct="1">
              <a:buClr>
                <a:srgbClr val="CC66FF"/>
              </a:buClr>
              <a:defRPr/>
            </a:pPr>
            <a:endParaRPr lang="en-US" altLang="zh-TW" sz="2400" dirty="0">
              <a:latin typeface="Arial" charset="0"/>
              <a:ea typeface="標楷體" pitchFamily="65" charset="-120"/>
            </a:endParaRPr>
          </a:p>
          <a:p>
            <a:pPr eaLnBrk="1" hangingPunct="1">
              <a:buClr>
                <a:srgbClr val="CC66FF"/>
              </a:buClr>
              <a:defRPr/>
            </a:pPr>
            <a:r>
              <a:rPr lang="en-US" altLang="zh-TW" sz="2400" dirty="0">
                <a:latin typeface="Arial" charset="0"/>
                <a:ea typeface="標楷體" pitchFamily="65" charset="-120"/>
              </a:rPr>
              <a:t>-&gt;   Determine the final level of Grant &amp; Loan</a:t>
            </a:r>
            <a:endParaRPr lang="zh-TW" altLang="en-US" sz="2400" dirty="0">
              <a:latin typeface="Arial" charset="0"/>
              <a:ea typeface="標楷體" pitchFamily="65" charset="-120"/>
            </a:endParaRPr>
          </a:p>
        </p:txBody>
      </p:sp>
    </p:spTree>
    <p:extLst>
      <p:ext uri="{BB962C8B-B14F-4D97-AF65-F5344CB8AC3E}">
        <p14:creationId xmlns:p14="http://schemas.microsoft.com/office/powerpoint/2010/main" val="2482202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5" name="Text Box 7"/>
          <p:cNvSpPr txBox="1">
            <a:spLocks noChangeArrowheads="1"/>
          </p:cNvSpPr>
          <p:nvPr/>
        </p:nvSpPr>
        <p:spPr bwMode="auto">
          <a:xfrm>
            <a:off x="410225" y="2539887"/>
            <a:ext cx="8276575" cy="461665"/>
          </a:xfrm>
          <a:prstGeom prst="rect">
            <a:avLst/>
          </a:prstGeom>
          <a:noFill/>
          <a:ln w="9525">
            <a:noFill/>
            <a:miter lim="800000"/>
            <a:headEnd/>
            <a:tailEnd/>
          </a:ln>
        </p:spPr>
        <p:txBody>
          <a:bodyPr wrap="square">
            <a:spAutoFit/>
          </a:bodyPr>
          <a:lstStyle/>
          <a:p>
            <a:pPr indent="-457200" eaLnBrk="1" hangingPunct="1">
              <a:buFont typeface="Wingdings" pitchFamily="2" charset="2"/>
              <a:buChar char="Ø"/>
              <a:defRPr/>
            </a:pPr>
            <a:r>
              <a:rPr lang="zh-TW" altLang="en-US" sz="2400" dirty="0">
                <a:latin typeface="Arial" charset="0"/>
              </a:rPr>
              <a:t> </a:t>
            </a:r>
            <a:r>
              <a:rPr lang="en-US" altLang="zh-TW" sz="2400" dirty="0">
                <a:latin typeface="Arial" charset="0"/>
              </a:rPr>
              <a:t>Second-tier: Discounting factor of Asset Value</a:t>
            </a:r>
            <a:endParaRPr kumimoji="0" lang="en-US" altLang="zh-TW" sz="2000" dirty="0">
              <a:solidFill>
                <a:schemeClr val="bg1">
                  <a:lumMod val="50000"/>
                </a:schemeClr>
              </a:solidFill>
              <a:ea typeface="微軟正黑體" pitchFamily="34" charset="-120"/>
              <a:cs typeface="Arial" pitchFamily="34" charset="0"/>
            </a:endParaRPr>
          </a:p>
        </p:txBody>
      </p:sp>
      <p:sp>
        <p:nvSpPr>
          <p:cNvPr id="6" name="Text Box 6"/>
          <p:cNvSpPr txBox="1">
            <a:spLocks noChangeArrowheads="1"/>
          </p:cNvSpPr>
          <p:nvPr/>
        </p:nvSpPr>
        <p:spPr bwMode="auto">
          <a:xfrm>
            <a:off x="269731" y="1624750"/>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4000" b="1" dirty="0">
                <a:solidFill>
                  <a:srgbClr val="008000"/>
                </a:solidFill>
              </a:rPr>
              <a:t>Calculation of Financial Assistance</a:t>
            </a:r>
            <a:endParaRPr kumimoji="0" lang="en-US" altLang="zh-TW" sz="4000" dirty="0">
              <a:solidFill>
                <a:srgbClr val="008000"/>
              </a:solidFill>
            </a:endParaRPr>
          </a:p>
        </p:txBody>
      </p:sp>
      <p:graphicFrame>
        <p:nvGraphicFramePr>
          <p:cNvPr id="7" name="Table 8"/>
          <p:cNvGraphicFramePr>
            <a:graphicFrameLocks noGrp="1"/>
          </p:cNvGraphicFramePr>
          <p:nvPr>
            <p:extLst>
              <p:ext uri="{D42A27DB-BD31-4B8C-83A1-F6EECF244321}">
                <p14:modId xmlns:p14="http://schemas.microsoft.com/office/powerpoint/2010/main" val="613578384"/>
              </p:ext>
            </p:extLst>
          </p:nvPr>
        </p:nvGraphicFramePr>
        <p:xfrm>
          <a:off x="1258888" y="3208664"/>
          <a:ext cx="6480175" cy="3133725"/>
        </p:xfrm>
        <a:graphic>
          <a:graphicData uri="http://schemas.openxmlformats.org/drawingml/2006/table">
            <a:tbl>
              <a:tblPr firstRow="1" bandRow="1">
                <a:tableStyleId>{5C22544A-7EE6-4342-B048-85BDC9FD1C3A}</a:tableStyleId>
              </a:tblPr>
              <a:tblGrid>
                <a:gridCol w="3744101">
                  <a:extLst>
                    <a:ext uri="{9D8B030D-6E8A-4147-A177-3AD203B41FA5}">
                      <a16:colId xmlns:a16="http://schemas.microsoft.com/office/drawing/2014/main" val="20000"/>
                    </a:ext>
                  </a:extLst>
                </a:gridCol>
                <a:gridCol w="2736074">
                  <a:extLst>
                    <a:ext uri="{9D8B030D-6E8A-4147-A177-3AD203B41FA5}">
                      <a16:colId xmlns:a16="http://schemas.microsoft.com/office/drawing/2014/main" val="20001"/>
                    </a:ext>
                  </a:extLst>
                </a:gridCol>
              </a:tblGrid>
              <a:tr h="640053">
                <a:tc>
                  <a:txBody>
                    <a:bodyPr/>
                    <a:lstStyle/>
                    <a:p>
                      <a:pPr algn="ctr"/>
                      <a:r>
                        <a:rPr lang="en-US" altLang="zh-TW" sz="1800" dirty="0"/>
                        <a:t>Net Asset Value </a:t>
                      </a:r>
                    </a:p>
                    <a:p>
                      <a:pPr algn="ctr"/>
                      <a:r>
                        <a:rPr lang="en-US" altLang="zh-TW" sz="1800" dirty="0"/>
                        <a:t>per Family Member</a:t>
                      </a:r>
                      <a:r>
                        <a:rPr lang="en-US" altLang="zh-TW" sz="1800" baseline="0" dirty="0"/>
                        <a:t> (HK$)</a:t>
                      </a:r>
                      <a:endParaRPr lang="zh-TW" altLang="en-US" sz="1800" dirty="0"/>
                    </a:p>
                  </a:txBody>
                  <a:tcPr marL="91432" marR="91432" marT="45707" marB="45707"/>
                </a:tc>
                <a:tc>
                  <a:txBody>
                    <a:bodyPr/>
                    <a:lstStyle/>
                    <a:p>
                      <a:pPr algn="ctr"/>
                      <a:r>
                        <a:rPr lang="en-US" altLang="zh-TW" sz="1800" dirty="0"/>
                        <a:t>Discount</a:t>
                      </a:r>
                      <a:r>
                        <a:rPr lang="en-US" altLang="zh-TW" sz="1800" baseline="0" dirty="0"/>
                        <a:t> Factor of Grant/Loan Assistance</a:t>
                      </a:r>
                      <a:endParaRPr lang="zh-TW" altLang="en-US" sz="1800" dirty="0"/>
                    </a:p>
                  </a:txBody>
                  <a:tcPr marL="91432" marR="91432" marT="45707" marB="45707"/>
                </a:tc>
                <a:extLst>
                  <a:ext uri="{0D108BD9-81ED-4DB2-BD59-A6C34878D82A}">
                    <a16:rowId xmlns:a16="http://schemas.microsoft.com/office/drawing/2014/main" val="10000"/>
                  </a:ext>
                </a:extLst>
              </a:tr>
              <a:tr h="370725">
                <a:tc>
                  <a:txBody>
                    <a:bodyPr/>
                    <a:lstStyle/>
                    <a:p>
                      <a:pPr algn="ctr"/>
                      <a:r>
                        <a:rPr lang="en-US" altLang="zh-TW" sz="1800" dirty="0"/>
                        <a:t>Over 820,000</a:t>
                      </a:r>
                      <a:endParaRPr lang="zh-TW" altLang="en-US" sz="1800" dirty="0"/>
                    </a:p>
                  </a:txBody>
                  <a:tcPr marL="91432" marR="91432" marT="45703" marB="45703"/>
                </a:tc>
                <a:tc>
                  <a:txBody>
                    <a:bodyPr/>
                    <a:lstStyle/>
                    <a:p>
                      <a:pPr algn="ctr"/>
                      <a:r>
                        <a:rPr lang="en-US" altLang="zh-TW" sz="1800" dirty="0"/>
                        <a:t>-100% (i.e. no assistance)</a:t>
                      </a:r>
                      <a:endParaRPr lang="zh-TW" altLang="en-US" sz="1800" dirty="0"/>
                    </a:p>
                  </a:txBody>
                  <a:tcPr marL="91432" marR="91432" marT="45703" marB="45703"/>
                </a:tc>
                <a:extLst>
                  <a:ext uri="{0D108BD9-81ED-4DB2-BD59-A6C34878D82A}">
                    <a16:rowId xmlns:a16="http://schemas.microsoft.com/office/drawing/2014/main" val="10001"/>
                  </a:ext>
                </a:extLst>
              </a:tr>
              <a:tr h="370725">
                <a:tc>
                  <a:txBody>
                    <a:bodyPr/>
                    <a:lstStyle/>
                    <a:p>
                      <a:pPr algn="ctr"/>
                      <a:r>
                        <a:rPr lang="en-US" altLang="zh-TW" sz="1800" dirty="0"/>
                        <a:t>689,001 to 820,000</a:t>
                      </a:r>
                      <a:endParaRPr lang="zh-TW" altLang="en-US" sz="1800" dirty="0"/>
                    </a:p>
                  </a:txBody>
                  <a:tcPr marL="91432" marR="91432" marT="45703" marB="45703"/>
                </a:tc>
                <a:tc>
                  <a:txBody>
                    <a:bodyPr/>
                    <a:lstStyle/>
                    <a:p>
                      <a:pPr algn="ctr"/>
                      <a:r>
                        <a:rPr lang="en-US" altLang="zh-TW" sz="1800" dirty="0"/>
                        <a:t>-80%</a:t>
                      </a:r>
                      <a:endParaRPr lang="zh-TW" altLang="en-US" sz="1800" dirty="0"/>
                    </a:p>
                  </a:txBody>
                  <a:tcPr marL="91432" marR="91432" marT="45703" marB="45703"/>
                </a:tc>
                <a:extLst>
                  <a:ext uri="{0D108BD9-81ED-4DB2-BD59-A6C34878D82A}">
                    <a16:rowId xmlns:a16="http://schemas.microsoft.com/office/drawing/2014/main" val="10002"/>
                  </a:ext>
                </a:extLst>
              </a:tr>
              <a:tr h="370725">
                <a:tc>
                  <a:txBody>
                    <a:bodyPr/>
                    <a:lstStyle/>
                    <a:p>
                      <a:pPr algn="ctr"/>
                      <a:r>
                        <a:rPr lang="en-US" altLang="zh-TW" sz="1800" dirty="0"/>
                        <a:t>553,001 to 689,000</a:t>
                      </a:r>
                      <a:endParaRPr lang="zh-TW" altLang="en-US" sz="1800" dirty="0"/>
                    </a:p>
                  </a:txBody>
                  <a:tcPr marL="91432" marR="91432" marT="45703" marB="45703"/>
                </a:tc>
                <a:tc>
                  <a:txBody>
                    <a:bodyPr/>
                    <a:lstStyle/>
                    <a:p>
                      <a:pPr algn="ctr"/>
                      <a:r>
                        <a:rPr lang="en-US" altLang="zh-TW" sz="1800" dirty="0"/>
                        <a:t>-60%</a:t>
                      </a:r>
                      <a:endParaRPr lang="zh-TW" altLang="en-US" sz="1800" dirty="0"/>
                    </a:p>
                  </a:txBody>
                  <a:tcPr marL="91432" marR="91432" marT="45703" marB="45703"/>
                </a:tc>
                <a:extLst>
                  <a:ext uri="{0D108BD9-81ED-4DB2-BD59-A6C34878D82A}">
                    <a16:rowId xmlns:a16="http://schemas.microsoft.com/office/drawing/2014/main" val="10003"/>
                  </a:ext>
                </a:extLst>
              </a:tr>
              <a:tr h="370725">
                <a:tc>
                  <a:txBody>
                    <a:bodyPr/>
                    <a:lstStyle/>
                    <a:p>
                      <a:pPr algn="ctr"/>
                      <a:r>
                        <a:rPr lang="en-US" altLang="zh-TW" sz="1800" dirty="0"/>
                        <a:t>440,001 to 553,000</a:t>
                      </a:r>
                      <a:endParaRPr lang="zh-TW" altLang="en-US" sz="1800" dirty="0"/>
                    </a:p>
                  </a:txBody>
                  <a:tcPr marL="91432" marR="91432" marT="45703" marB="45703"/>
                </a:tc>
                <a:tc>
                  <a:txBody>
                    <a:bodyPr/>
                    <a:lstStyle/>
                    <a:p>
                      <a:pPr algn="ctr"/>
                      <a:r>
                        <a:rPr lang="en-US" altLang="zh-TW" sz="1800" dirty="0"/>
                        <a:t>-40%</a:t>
                      </a:r>
                      <a:endParaRPr lang="zh-TW" altLang="en-US" sz="1800" dirty="0"/>
                    </a:p>
                  </a:txBody>
                  <a:tcPr marL="91432" marR="91432" marT="45703" marB="45703"/>
                </a:tc>
                <a:extLst>
                  <a:ext uri="{0D108BD9-81ED-4DB2-BD59-A6C34878D82A}">
                    <a16:rowId xmlns:a16="http://schemas.microsoft.com/office/drawing/2014/main" val="10004"/>
                  </a:ext>
                </a:extLst>
              </a:tr>
              <a:tr h="370725">
                <a:tc>
                  <a:txBody>
                    <a:bodyPr/>
                    <a:lstStyle/>
                    <a:p>
                      <a:pPr algn="ctr"/>
                      <a:r>
                        <a:rPr lang="en-US" altLang="zh-TW" sz="1800" dirty="0"/>
                        <a:t>292,001 to 440,000</a:t>
                      </a:r>
                      <a:endParaRPr lang="zh-TW" altLang="en-US" sz="1800" dirty="0"/>
                    </a:p>
                  </a:txBody>
                  <a:tcPr marL="91432" marR="91432" marT="45703" marB="45703"/>
                </a:tc>
                <a:tc>
                  <a:txBody>
                    <a:bodyPr/>
                    <a:lstStyle/>
                    <a:p>
                      <a:pPr algn="ctr"/>
                      <a:r>
                        <a:rPr lang="en-US" altLang="zh-TW" sz="1800" dirty="0"/>
                        <a:t>-20%</a:t>
                      </a:r>
                      <a:endParaRPr lang="zh-TW" altLang="en-US" sz="1800" dirty="0"/>
                    </a:p>
                  </a:txBody>
                  <a:tcPr marL="91432" marR="91432" marT="45703" marB="45703"/>
                </a:tc>
                <a:extLst>
                  <a:ext uri="{0D108BD9-81ED-4DB2-BD59-A6C34878D82A}">
                    <a16:rowId xmlns:a16="http://schemas.microsoft.com/office/drawing/2014/main" val="10005"/>
                  </a:ext>
                </a:extLst>
              </a:tr>
              <a:tr h="640045">
                <a:tc>
                  <a:txBody>
                    <a:bodyPr/>
                    <a:lstStyle/>
                    <a:p>
                      <a:pPr algn="ctr"/>
                      <a:r>
                        <a:rPr lang="en-US" altLang="zh-TW" sz="1800" dirty="0"/>
                        <a:t>292,000 or below</a:t>
                      </a:r>
                      <a:endParaRPr lang="zh-TW" altLang="en-US" sz="1800" dirty="0"/>
                    </a:p>
                  </a:txBody>
                  <a:tcPr marL="91432" marR="91432" marT="45703" marB="45703"/>
                </a:tc>
                <a:tc>
                  <a:txBody>
                    <a:bodyPr/>
                    <a:lstStyle/>
                    <a:p>
                      <a:pPr algn="ctr"/>
                      <a:r>
                        <a:rPr lang="en-US" altLang="zh-TW" sz="1800" dirty="0"/>
                        <a:t>-0% (i.e. no reduction of assistance)</a:t>
                      </a:r>
                      <a:endParaRPr lang="zh-TW" altLang="en-US" sz="1800" dirty="0"/>
                    </a:p>
                  </a:txBody>
                  <a:tcPr marL="91432" marR="91432" marT="45703" marB="4570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237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6"/>
          <p:cNvSpPr txBox="1">
            <a:spLocks noChangeArrowheads="1"/>
          </p:cNvSpPr>
          <p:nvPr/>
        </p:nvSpPr>
        <p:spPr bwMode="auto">
          <a:xfrm>
            <a:off x="468313" y="1558471"/>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Family Income</a:t>
            </a:r>
            <a:endParaRPr kumimoji="0" lang="en-US" altLang="zh-TW" sz="3600" dirty="0">
              <a:solidFill>
                <a:srgbClr val="008000"/>
              </a:solidFill>
            </a:endParaRPr>
          </a:p>
        </p:txBody>
      </p:sp>
      <p:sp>
        <p:nvSpPr>
          <p:cNvPr id="5" name="Text Box 7"/>
          <p:cNvSpPr txBox="1">
            <a:spLocks noChangeArrowheads="1"/>
          </p:cNvSpPr>
          <p:nvPr/>
        </p:nvSpPr>
        <p:spPr bwMode="auto">
          <a:xfrm>
            <a:off x="611188" y="2206171"/>
            <a:ext cx="8137525" cy="4093428"/>
          </a:xfrm>
          <a:prstGeom prst="rect">
            <a:avLst/>
          </a:prstGeom>
          <a:noFill/>
          <a:ln w="9525">
            <a:noFill/>
            <a:miter lim="800000"/>
            <a:headEnd/>
            <a:tailEnd/>
          </a:ln>
        </p:spPr>
        <p:txBody>
          <a:bodyPr>
            <a:spAutoFit/>
          </a:bodyPr>
          <a:lstStyle/>
          <a:p>
            <a:pPr marL="536575" indent="-457200" eaLnBrk="1" hangingPunct="1">
              <a:buFont typeface="Wingdings" panose="05000000000000000000" pitchFamily="2" charset="2"/>
              <a:buChar char="§"/>
              <a:defRPr/>
            </a:pPr>
            <a:r>
              <a:rPr kumimoji="0" lang="en-US" altLang="zh-TW" sz="2000" dirty="0">
                <a:latin typeface="Arial" panose="020B0604020202020204" pitchFamily="34" charset="0"/>
                <a:ea typeface="微軟正黑體" pitchFamily="34" charset="-120"/>
                <a:cs typeface="Arial" panose="020B0604020202020204" pitchFamily="34" charset="0"/>
              </a:rPr>
              <a:t>Salary</a:t>
            </a:r>
            <a:r>
              <a:rPr kumimoji="0" lang="zh-TW" altLang="en-US" sz="2000" dirty="0">
                <a:latin typeface="Arial" panose="020B0604020202020204" pitchFamily="34" charset="0"/>
                <a:ea typeface="微軟正黑體" pitchFamily="34" charset="-120"/>
                <a:cs typeface="Arial" panose="020B0604020202020204" pitchFamily="34" charset="0"/>
              </a:rPr>
              <a:t>薪金</a:t>
            </a:r>
            <a:r>
              <a:rPr kumimoji="0" lang="en-US" altLang="zh-TW" sz="2000" dirty="0">
                <a:latin typeface="Arial" panose="020B0604020202020204" pitchFamily="34" charset="0"/>
                <a:ea typeface="微軟正黑體" pitchFamily="34" charset="-120"/>
                <a:cs typeface="Arial" panose="020B0604020202020204" pitchFamily="34" charset="0"/>
              </a:rPr>
              <a:t>, wage</a:t>
            </a:r>
            <a:r>
              <a:rPr kumimoji="0" lang="zh-TW" altLang="en-US" sz="2000" dirty="0">
                <a:latin typeface="Arial" panose="020B0604020202020204" pitchFamily="34" charset="0"/>
                <a:ea typeface="微軟正黑體" pitchFamily="34" charset="-120"/>
                <a:cs typeface="Arial" panose="020B0604020202020204" pitchFamily="34" charset="0"/>
              </a:rPr>
              <a:t>工資</a:t>
            </a:r>
            <a:r>
              <a:rPr kumimoji="0" lang="en-US" altLang="zh-TW" sz="2000" dirty="0">
                <a:latin typeface="Arial" panose="020B0604020202020204" pitchFamily="34" charset="0"/>
                <a:ea typeface="微軟正黑體" pitchFamily="34" charset="-120"/>
                <a:cs typeface="Arial" panose="020B0604020202020204" pitchFamily="34" charset="0"/>
              </a:rPr>
              <a:t>, bonus</a:t>
            </a:r>
            <a:r>
              <a:rPr kumimoji="0" lang="zh-TW" altLang="en-US" sz="2000" dirty="0">
                <a:latin typeface="Arial" panose="020B0604020202020204" pitchFamily="34" charset="0"/>
                <a:ea typeface="微軟正黑體" pitchFamily="34" charset="-120"/>
                <a:cs typeface="Arial" panose="020B0604020202020204" pitchFamily="34" charset="0"/>
              </a:rPr>
              <a:t>花紅</a:t>
            </a:r>
            <a:r>
              <a:rPr kumimoji="0" lang="en-US" altLang="zh-TW" sz="2000" dirty="0">
                <a:latin typeface="Arial" panose="020B0604020202020204" pitchFamily="34" charset="0"/>
                <a:ea typeface="微軟正黑體" pitchFamily="34" charset="-120"/>
                <a:cs typeface="Arial" panose="020B0604020202020204" pitchFamily="34" charset="0"/>
              </a:rPr>
              <a:t>, allowance</a:t>
            </a:r>
            <a:r>
              <a:rPr lang="zh-TW" altLang="en-US" sz="2000" dirty="0">
                <a:latin typeface="Arial" panose="020B0604020202020204" pitchFamily="34" charset="0"/>
                <a:ea typeface="微軟正黑體" pitchFamily="34" charset="-120"/>
                <a:cs typeface="Arial" panose="020B0604020202020204" pitchFamily="34" charset="0"/>
              </a:rPr>
              <a:t>津貼</a:t>
            </a:r>
            <a:r>
              <a:rPr kumimoji="0" lang="en-US" altLang="zh-TW" sz="2000" dirty="0">
                <a:latin typeface="Arial" panose="020B0604020202020204" pitchFamily="34" charset="0"/>
                <a:ea typeface="微軟正黑體" pitchFamily="34" charset="-120"/>
                <a:cs typeface="Arial" panose="020B0604020202020204" pitchFamily="34" charset="0"/>
              </a:rPr>
              <a:t>, commission</a:t>
            </a:r>
            <a:r>
              <a:rPr kumimoji="0" lang="zh-TW" altLang="en-US" sz="2000" dirty="0">
                <a:latin typeface="Arial" panose="020B0604020202020204" pitchFamily="34" charset="0"/>
                <a:ea typeface="微軟正黑體" pitchFamily="34" charset="-120"/>
                <a:cs typeface="Arial" panose="020B0604020202020204" pitchFamily="34" charset="0"/>
              </a:rPr>
              <a:t>佣金</a:t>
            </a:r>
            <a:r>
              <a:rPr kumimoji="0" lang="en-US" altLang="zh-TW" sz="2000" dirty="0">
                <a:latin typeface="Arial" panose="020B0604020202020204" pitchFamily="34" charset="0"/>
                <a:ea typeface="微軟正黑體" pitchFamily="34" charset="-120"/>
                <a:cs typeface="Arial" panose="020B0604020202020204" pitchFamily="34" charset="0"/>
              </a:rPr>
              <a:t>,</a:t>
            </a:r>
            <a:r>
              <a:rPr kumimoji="0" lang="zh-TW" altLang="en-US" sz="2000" dirty="0">
                <a:latin typeface="Arial" panose="020B0604020202020204" pitchFamily="34" charset="0"/>
                <a:ea typeface="微軟正黑體" pitchFamily="34" charset="-120"/>
                <a:cs typeface="Arial" panose="020B0604020202020204" pitchFamily="34" charset="0"/>
              </a:rPr>
              <a:t> </a:t>
            </a: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part-time income</a:t>
            </a:r>
            <a:r>
              <a:rPr kumimoji="0" lang="zh-TW" altLang="en-US" sz="2000" dirty="0">
                <a:solidFill>
                  <a:srgbClr val="FF0000"/>
                </a:solidFill>
                <a:latin typeface="Arial" panose="020B0604020202020204" pitchFamily="34" charset="0"/>
                <a:ea typeface="微軟正黑體" pitchFamily="34" charset="-120"/>
                <a:cs typeface="Arial" panose="020B0604020202020204" pitchFamily="34" charset="0"/>
              </a:rPr>
              <a:t>兼職收入</a:t>
            </a:r>
            <a:r>
              <a:rPr kumimoji="0" lang="en-US" altLang="zh-TW" sz="2000" dirty="0">
                <a:latin typeface="Arial" panose="020B0604020202020204" pitchFamily="34" charset="0"/>
                <a:ea typeface="微軟正黑體" pitchFamily="34" charset="-120"/>
                <a:cs typeface="Arial" panose="020B0604020202020204" pitchFamily="34" charset="0"/>
              </a:rPr>
              <a:t>, lump sum gratuity</a:t>
            </a:r>
            <a:r>
              <a:rPr kumimoji="0" lang="zh-TW" altLang="en-US" sz="2000" dirty="0">
                <a:latin typeface="Arial" panose="020B0604020202020204" pitchFamily="34" charset="0"/>
                <a:ea typeface="微軟正黑體" pitchFamily="34" charset="-120"/>
                <a:cs typeface="Arial" panose="020B0604020202020204" pitchFamily="34" charset="0"/>
              </a:rPr>
              <a:t>一次過的退休金</a:t>
            </a:r>
            <a:r>
              <a:rPr kumimoji="0" lang="en-US" altLang="zh-TW" sz="2000" dirty="0">
                <a:latin typeface="Arial" panose="020B0604020202020204" pitchFamily="34" charset="0"/>
                <a:ea typeface="微軟正黑體" pitchFamily="34" charset="-120"/>
                <a:cs typeface="Arial" panose="020B0604020202020204" pitchFamily="34" charset="0"/>
              </a:rPr>
              <a:t>, </a:t>
            </a: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monthly pension</a:t>
            </a:r>
            <a:r>
              <a:rPr kumimoji="0" lang="zh-TW" altLang="en-US" sz="2000" dirty="0">
                <a:solidFill>
                  <a:srgbClr val="FF0000"/>
                </a:solidFill>
                <a:latin typeface="Arial" panose="020B0604020202020204" pitchFamily="34" charset="0"/>
                <a:ea typeface="微軟正黑體" pitchFamily="34" charset="-120"/>
                <a:cs typeface="Arial" panose="020B0604020202020204" pitchFamily="34" charset="0"/>
              </a:rPr>
              <a:t>每月退休金</a:t>
            </a:r>
            <a:r>
              <a:rPr kumimoji="0" lang="en-US" altLang="zh-TW" sz="2000" dirty="0">
                <a:solidFill>
                  <a:schemeClr val="bg1">
                    <a:lumMod val="50000"/>
                  </a:schemeClr>
                </a:solidFill>
                <a:latin typeface="Arial" panose="020B0604020202020204" pitchFamily="34" charset="0"/>
                <a:ea typeface="微軟正黑體" pitchFamily="34" charset="-120"/>
                <a:cs typeface="Arial" panose="020B0604020202020204" pitchFamily="34" charset="0"/>
              </a:rPr>
              <a:t>,</a:t>
            </a:r>
            <a:r>
              <a:rPr kumimoji="0" lang="zh-TW" altLang="en-US" sz="2000" dirty="0">
                <a:solidFill>
                  <a:schemeClr val="bg1">
                    <a:lumMod val="50000"/>
                  </a:schemeClr>
                </a:solidFill>
                <a:latin typeface="Arial" panose="020B0604020202020204" pitchFamily="34" charset="0"/>
                <a:ea typeface="微軟正黑體" pitchFamily="34" charset="-120"/>
                <a:cs typeface="Arial" panose="020B0604020202020204" pitchFamily="34" charset="0"/>
              </a:rPr>
              <a:t> </a:t>
            </a:r>
            <a:r>
              <a:rPr kumimoji="0" lang="en-US" altLang="zh-TW" sz="2000" dirty="0">
                <a:latin typeface="Arial" panose="020B0604020202020204" pitchFamily="34" charset="0"/>
                <a:ea typeface="微軟正黑體" pitchFamily="34" charset="-120"/>
                <a:cs typeface="Arial" panose="020B0604020202020204" pitchFamily="34" charset="0"/>
              </a:rPr>
              <a:t>studentship</a:t>
            </a:r>
            <a:r>
              <a:rPr kumimoji="0" lang="zh-TW" altLang="en-US" sz="2000" dirty="0">
                <a:latin typeface="Arial" panose="020B0604020202020204" pitchFamily="34" charset="0"/>
                <a:ea typeface="微軟正黑體" pitchFamily="34" charset="-120"/>
                <a:cs typeface="Arial" panose="020B0604020202020204" pitchFamily="34" charset="0"/>
              </a:rPr>
              <a:t>研究生助學金</a:t>
            </a: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Business profit</a:t>
            </a:r>
            <a:r>
              <a:rPr kumimoji="0" lang="zh-TW" altLang="en-US" sz="2000" dirty="0">
                <a:solidFill>
                  <a:srgbClr val="FF0000"/>
                </a:solidFill>
                <a:latin typeface="Arial" panose="020B0604020202020204" pitchFamily="34" charset="0"/>
                <a:ea typeface="微軟正黑體" pitchFamily="34" charset="-120"/>
                <a:cs typeface="Arial" panose="020B0604020202020204" pitchFamily="34" charset="0"/>
              </a:rPr>
              <a:t>營業盈利</a:t>
            </a:r>
            <a:r>
              <a:rPr kumimoji="0" lang="en-US" altLang="zh-TW" sz="2000" dirty="0">
                <a:latin typeface="Arial" panose="020B0604020202020204" pitchFamily="34" charset="0"/>
                <a:ea typeface="微軟正黑體" pitchFamily="34" charset="-120"/>
                <a:cs typeface="Arial" panose="020B0604020202020204" pitchFamily="34" charset="0"/>
              </a:rPr>
              <a:t>, remittance</a:t>
            </a:r>
            <a:r>
              <a:rPr kumimoji="0" lang="zh-TW" altLang="en-US" sz="2000" dirty="0">
                <a:latin typeface="Arial" panose="020B0604020202020204" pitchFamily="34" charset="0"/>
                <a:ea typeface="微軟正黑體" pitchFamily="34" charset="-120"/>
                <a:cs typeface="Arial" panose="020B0604020202020204" pitchFamily="34" charset="0"/>
              </a:rPr>
              <a:t>匯款</a:t>
            </a:r>
            <a:r>
              <a:rPr kumimoji="0" lang="en-US" altLang="zh-TW" sz="2000" dirty="0">
                <a:latin typeface="Arial" panose="020B0604020202020204" pitchFamily="34" charset="0"/>
                <a:ea typeface="微軟正黑體" pitchFamily="34" charset="-120"/>
                <a:cs typeface="Arial" panose="020B0604020202020204" pitchFamily="34" charset="0"/>
              </a:rPr>
              <a:t>, </a:t>
            </a: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contribution</a:t>
            </a:r>
            <a:r>
              <a:rPr kumimoji="0" lang="zh-TW" altLang="en-US" sz="2000" dirty="0">
                <a:solidFill>
                  <a:srgbClr val="FF0000"/>
                </a:solidFill>
                <a:latin typeface="Arial" panose="020B0604020202020204" pitchFamily="34" charset="0"/>
                <a:ea typeface="微軟正黑體" pitchFamily="34" charset="-120"/>
                <a:cs typeface="Arial" panose="020B0604020202020204" pitchFamily="34" charset="0"/>
              </a:rPr>
              <a:t>補助款</a:t>
            </a: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a:t>
            </a:r>
            <a:r>
              <a:rPr kumimoji="0" lang="zh-TW" altLang="en-US" sz="2000" dirty="0">
                <a:solidFill>
                  <a:srgbClr val="FF0000"/>
                </a:solidFill>
                <a:latin typeface="Arial" panose="020B0604020202020204" pitchFamily="34" charset="0"/>
                <a:ea typeface="微軟正黑體" pitchFamily="34" charset="-120"/>
                <a:cs typeface="Arial" panose="020B0604020202020204" pitchFamily="34" charset="0"/>
              </a:rPr>
              <a:t>家用及生活費</a:t>
            </a:r>
            <a:r>
              <a:rPr kumimoji="0" lang="en-US" altLang="zh-TW" sz="2000" dirty="0">
                <a:solidFill>
                  <a:srgbClr val="FF0000"/>
                </a:solidFill>
                <a:latin typeface="Arial" panose="020B0604020202020204" pitchFamily="34" charset="0"/>
                <a:ea typeface="微軟正黑體" pitchFamily="34" charset="-120"/>
                <a:cs typeface="Arial" panose="020B0604020202020204" pitchFamily="34" charset="0"/>
              </a:rPr>
              <a:t>)</a:t>
            </a:r>
            <a:r>
              <a:rPr kumimoji="0" lang="en-US" altLang="zh-TW" sz="2000" dirty="0">
                <a:latin typeface="Arial" panose="020B0604020202020204" pitchFamily="34" charset="0"/>
                <a:ea typeface="微軟正黑體" pitchFamily="34" charset="-120"/>
                <a:cs typeface="Arial" panose="020B0604020202020204" pitchFamily="34" charset="0"/>
              </a:rPr>
              <a:t>, alimony</a:t>
            </a:r>
            <a:r>
              <a:rPr kumimoji="0" lang="zh-TW" altLang="en-US" sz="2000" dirty="0">
                <a:latin typeface="Arial" panose="020B0604020202020204" pitchFamily="34" charset="0"/>
                <a:ea typeface="微軟正黑體" pitchFamily="34" charset="-120"/>
                <a:cs typeface="Arial" panose="020B0604020202020204" pitchFamily="34" charset="0"/>
              </a:rPr>
              <a:t>贍養費</a:t>
            </a:r>
            <a:r>
              <a:rPr kumimoji="0" lang="en-US" altLang="zh-TW" sz="2000" dirty="0">
                <a:latin typeface="Arial" panose="020B0604020202020204" pitchFamily="34" charset="0"/>
                <a:ea typeface="微軟正黑體" pitchFamily="34" charset="-120"/>
                <a:cs typeface="Arial" panose="020B0604020202020204" pitchFamily="34" charset="0"/>
              </a:rPr>
              <a:t>, contribution for mortgage repayment/ rental received</a:t>
            </a:r>
            <a:r>
              <a:rPr kumimoji="0" lang="zh-TW" altLang="en-US" sz="2000" dirty="0">
                <a:latin typeface="Arial" panose="020B0604020202020204" pitchFamily="34" charset="0"/>
                <a:ea typeface="微軟正黑體" pitchFamily="34" charset="-120"/>
                <a:cs typeface="Arial" panose="020B0604020202020204" pitchFamily="34" charset="0"/>
              </a:rPr>
              <a:t>家庭成員繳交的樓宇供款、租金開支、保險費及還款等</a:t>
            </a: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r>
              <a:rPr kumimoji="0" lang="en-US" altLang="zh-TW" sz="2000" dirty="0">
                <a:latin typeface="Arial" panose="020B0604020202020204" pitchFamily="34" charset="0"/>
                <a:ea typeface="微軟正黑體" pitchFamily="34" charset="-120"/>
                <a:cs typeface="Arial" panose="020B0604020202020204" pitchFamily="34" charset="0"/>
              </a:rPr>
              <a:t>Rental income of property/ land/ carpark/ vehicle/vessel</a:t>
            </a:r>
            <a:r>
              <a:rPr kumimoji="0" lang="zh-TW" altLang="en-US" sz="2000" dirty="0">
                <a:latin typeface="Arial" panose="020B0604020202020204" pitchFamily="34" charset="0"/>
                <a:ea typeface="微軟正黑體" pitchFamily="34" charset="-120"/>
                <a:cs typeface="Arial" panose="020B0604020202020204" pitchFamily="34" charset="0"/>
              </a:rPr>
              <a:t>物業、土地、車位、車輛、船隻的租金收入</a:t>
            </a: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endParaRPr kumimoji="0" lang="en-US" altLang="zh-TW" sz="2000" dirty="0">
              <a:latin typeface="Arial" panose="020B0604020202020204" pitchFamily="34" charset="0"/>
              <a:ea typeface="微軟正黑體" pitchFamily="34" charset="-120"/>
              <a:cs typeface="Arial" panose="020B0604020202020204" pitchFamily="34" charset="0"/>
            </a:endParaRPr>
          </a:p>
          <a:p>
            <a:pPr marL="536575" indent="-457200" eaLnBrk="1" hangingPunct="1">
              <a:buFont typeface="Wingdings" panose="05000000000000000000" pitchFamily="2" charset="2"/>
              <a:buChar char="§"/>
              <a:defRPr/>
            </a:pPr>
            <a:r>
              <a:rPr kumimoji="0" lang="en-US" altLang="zh-TW" sz="2000" dirty="0">
                <a:latin typeface="Arial" panose="020B0604020202020204" pitchFamily="34" charset="0"/>
                <a:ea typeface="微軟正黑體" pitchFamily="34" charset="-120"/>
                <a:cs typeface="Arial" panose="020B0604020202020204" pitchFamily="34" charset="0"/>
              </a:rPr>
              <a:t>Other income</a:t>
            </a:r>
            <a:endParaRPr kumimoji="0" lang="en-US" altLang="zh-TW" sz="2000" dirty="0">
              <a:solidFill>
                <a:schemeClr val="bg1">
                  <a:lumMod val="50000"/>
                </a:schemeClr>
              </a:solidFill>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169063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dirty="0"/>
              <a:t>Introduction to Financial Assistance</a:t>
            </a:r>
          </a:p>
        </p:txBody>
      </p:sp>
      <p:sp>
        <p:nvSpPr>
          <p:cNvPr id="5" name="副標題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606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6" name="Text Box 6"/>
          <p:cNvSpPr txBox="1">
            <a:spLocks noChangeArrowheads="1"/>
          </p:cNvSpPr>
          <p:nvPr/>
        </p:nvSpPr>
        <p:spPr bwMode="auto">
          <a:xfrm>
            <a:off x="468312" y="1585118"/>
            <a:ext cx="820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Family Assets</a:t>
            </a:r>
            <a:endParaRPr kumimoji="0" lang="en-US" altLang="zh-TW" sz="3600" dirty="0">
              <a:solidFill>
                <a:srgbClr val="008000"/>
              </a:solidFill>
            </a:endParaRPr>
          </a:p>
        </p:txBody>
      </p:sp>
      <p:sp>
        <p:nvSpPr>
          <p:cNvPr id="7" name="Text Box 7"/>
          <p:cNvSpPr txBox="1">
            <a:spLocks noChangeArrowheads="1"/>
          </p:cNvSpPr>
          <p:nvPr/>
        </p:nvSpPr>
        <p:spPr bwMode="auto">
          <a:xfrm>
            <a:off x="468314" y="2149021"/>
            <a:ext cx="8207374" cy="4478149"/>
          </a:xfrm>
          <a:prstGeom prst="rect">
            <a:avLst/>
          </a:prstGeom>
          <a:noFill/>
          <a:ln w="9525">
            <a:noFill/>
            <a:miter lim="800000"/>
            <a:headEnd/>
            <a:tailEnd/>
          </a:ln>
        </p:spPr>
        <p:txBody>
          <a:bodyPr wrap="square">
            <a:spAutoFit/>
          </a:bodyPr>
          <a:lstStyle/>
          <a:p>
            <a:pPr marL="449263" indent="-369888" eaLnBrk="1" hangingPunct="1">
              <a:buFont typeface="Wingdings" panose="05000000000000000000" pitchFamily="2" charset="2"/>
              <a:buChar char="§"/>
              <a:defRPr/>
            </a:pPr>
            <a:r>
              <a:rPr kumimoji="0" lang="en-US" altLang="zh-TW" sz="1500" dirty="0">
                <a:latin typeface="Arial" panose="020B0604020202020204" pitchFamily="34" charset="0"/>
                <a:ea typeface="微軟正黑體" pitchFamily="34" charset="-120"/>
                <a:cs typeface="Arial" panose="020B0604020202020204" pitchFamily="34" charset="0"/>
              </a:rPr>
              <a:t>Bank deposits</a:t>
            </a:r>
            <a:r>
              <a:rPr kumimoji="0" lang="zh-TW" altLang="en-US" sz="1500" dirty="0">
                <a:latin typeface="Arial" panose="020B0604020202020204" pitchFamily="34" charset="0"/>
                <a:ea typeface="微軟正黑體" pitchFamily="34" charset="-120"/>
                <a:cs typeface="Arial" panose="020B0604020202020204" pitchFamily="34" charset="0"/>
              </a:rPr>
              <a:t>銀行存款</a:t>
            </a:r>
            <a:br>
              <a:rPr kumimoji="0" lang="en-US" altLang="zh-TW" sz="1500" dirty="0">
                <a:latin typeface="Arial" panose="020B0604020202020204" pitchFamily="34" charset="0"/>
                <a:ea typeface="微軟正黑體" pitchFamily="34" charset="-120"/>
                <a:cs typeface="Arial" panose="020B0604020202020204" pitchFamily="34" charset="0"/>
              </a:rPr>
            </a:br>
            <a:r>
              <a:rPr kumimoji="0" lang="en-US" altLang="zh-TW" sz="1500" dirty="0">
                <a:latin typeface="Arial" panose="020B0604020202020204" pitchFamily="34" charset="0"/>
                <a:ea typeface="微軟正黑體" pitchFamily="34" charset="-120"/>
                <a:cs typeface="Arial" panose="020B0604020202020204" pitchFamily="34" charset="0"/>
              </a:rPr>
              <a:t>(savings</a:t>
            </a:r>
            <a:r>
              <a:rPr kumimoji="0" lang="zh-TW" altLang="en-US" sz="1500" dirty="0">
                <a:latin typeface="Arial" panose="020B0604020202020204" pitchFamily="34" charset="0"/>
                <a:ea typeface="微軟正黑體" pitchFamily="34" charset="-120"/>
                <a:cs typeface="Arial" panose="020B0604020202020204" pitchFamily="34" charset="0"/>
              </a:rPr>
              <a:t>儲蓄</a:t>
            </a:r>
            <a:r>
              <a:rPr kumimoji="0" lang="en-US" altLang="zh-TW" sz="1500" dirty="0">
                <a:latin typeface="Arial" panose="020B0604020202020204" pitchFamily="34" charset="0"/>
                <a:ea typeface="微軟正黑體" pitchFamily="34" charset="-120"/>
                <a:cs typeface="Arial" panose="020B0604020202020204" pitchFamily="34" charset="0"/>
              </a:rPr>
              <a:t>/ time</a:t>
            </a:r>
            <a:r>
              <a:rPr kumimoji="0" lang="zh-TW" altLang="en-US" sz="1500" dirty="0">
                <a:latin typeface="Arial" panose="020B0604020202020204" pitchFamily="34" charset="0"/>
                <a:ea typeface="微軟正黑體" pitchFamily="34" charset="-120"/>
                <a:cs typeface="Arial" panose="020B0604020202020204" pitchFamily="34" charset="0"/>
              </a:rPr>
              <a:t>定期</a:t>
            </a:r>
            <a:r>
              <a:rPr kumimoji="0" lang="en-US" altLang="zh-TW" sz="1500" dirty="0">
                <a:latin typeface="Arial" panose="020B0604020202020204" pitchFamily="34" charset="0"/>
                <a:ea typeface="微軟正黑體" pitchFamily="34" charset="-120"/>
                <a:cs typeface="Arial" panose="020B0604020202020204" pitchFamily="34" charset="0"/>
              </a:rPr>
              <a:t>/ current</a:t>
            </a:r>
            <a:r>
              <a:rPr kumimoji="0" lang="zh-TW" altLang="en-US" sz="1500" dirty="0">
                <a:latin typeface="Arial" panose="020B0604020202020204" pitchFamily="34" charset="0"/>
                <a:ea typeface="微軟正黑體" pitchFamily="34" charset="-120"/>
                <a:cs typeface="Arial" panose="020B0604020202020204" pitchFamily="34" charset="0"/>
              </a:rPr>
              <a:t>支票</a:t>
            </a:r>
            <a:r>
              <a:rPr kumimoji="0" lang="en-US" altLang="zh-TW" sz="1500" dirty="0">
                <a:latin typeface="Arial" panose="020B0604020202020204" pitchFamily="34" charset="0"/>
                <a:ea typeface="微軟正黑體" pitchFamily="34" charset="-120"/>
                <a:cs typeface="Arial" panose="020B0604020202020204" pitchFamily="34" charset="0"/>
              </a:rPr>
              <a:t>/ integrated</a:t>
            </a:r>
            <a:r>
              <a:rPr kumimoji="0" lang="zh-TW" altLang="en-US" sz="1500" dirty="0">
                <a:latin typeface="Arial" panose="020B0604020202020204" pitchFamily="34" charset="0"/>
                <a:ea typeface="微軟正黑體" pitchFamily="34" charset="-120"/>
                <a:cs typeface="Arial" panose="020B0604020202020204" pitchFamily="34" charset="0"/>
              </a:rPr>
              <a:t>綜合理財戶口</a:t>
            </a:r>
            <a:r>
              <a:rPr kumimoji="0" lang="en-US" altLang="zh-TW" sz="1500" dirty="0">
                <a:latin typeface="Arial" panose="020B0604020202020204" pitchFamily="34" charset="0"/>
                <a:ea typeface="微軟正黑體" pitchFamily="34" charset="-120"/>
                <a:cs typeface="Arial" panose="020B0604020202020204" pitchFamily="34" charset="0"/>
              </a:rPr>
              <a:t>/ </a:t>
            </a: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joint</a:t>
            </a:r>
            <a:r>
              <a:rPr kumimoji="0" lang="zh-TW" altLang="en-US" sz="1500" dirty="0">
                <a:solidFill>
                  <a:srgbClr val="FF0000"/>
                </a:solidFill>
                <a:latin typeface="Arial" panose="020B0604020202020204" pitchFamily="34" charset="0"/>
                <a:ea typeface="微軟正黑體" pitchFamily="34" charset="-120"/>
                <a:cs typeface="Arial" panose="020B0604020202020204" pitchFamily="34" charset="0"/>
              </a:rPr>
              <a:t>聯名帳戶</a:t>
            </a:r>
            <a:r>
              <a:rPr kumimoji="0" lang="en-US" altLang="zh-TW" sz="1500" dirty="0">
                <a:latin typeface="Arial" panose="020B0604020202020204" pitchFamily="34" charset="0"/>
                <a:ea typeface="微軟正黑體" pitchFamily="34" charset="-120"/>
                <a:cs typeface="Arial" panose="020B0604020202020204" pitchFamily="34" charset="0"/>
              </a:rPr>
              <a:t>/ club</a:t>
            </a:r>
            <a:r>
              <a:rPr kumimoji="0" lang="zh-TW" altLang="en-US" sz="1500" dirty="0">
                <a:latin typeface="Arial" panose="020B0604020202020204" pitchFamily="34" charset="0"/>
                <a:ea typeface="微軟正黑體" pitchFamily="34" charset="-120"/>
                <a:cs typeface="Arial" panose="020B0604020202020204" pitchFamily="34" charset="0"/>
              </a:rPr>
              <a:t>零存整付</a:t>
            </a:r>
            <a:r>
              <a:rPr kumimoji="0" lang="en-US" altLang="zh-TW" sz="1500" dirty="0">
                <a:latin typeface="Arial" panose="020B0604020202020204" pitchFamily="34" charset="0"/>
                <a:ea typeface="微軟正黑體" pitchFamily="34" charset="-120"/>
                <a:cs typeface="Arial" panose="020B0604020202020204" pitchFamily="34" charset="0"/>
              </a:rPr>
              <a:t>/ foreign</a:t>
            </a:r>
            <a:r>
              <a:rPr kumimoji="0" lang="zh-TW" altLang="en-US" sz="1500" dirty="0">
                <a:latin typeface="Arial" panose="020B0604020202020204" pitchFamily="34" charset="0"/>
                <a:ea typeface="微軟正黑體" pitchFamily="34" charset="-120"/>
                <a:cs typeface="Arial" panose="020B0604020202020204" pitchFamily="34" charset="0"/>
              </a:rPr>
              <a:t> </a:t>
            </a:r>
            <a:r>
              <a:rPr kumimoji="0" lang="en-US" altLang="zh-TW" sz="1500" dirty="0">
                <a:latin typeface="Arial" panose="020B0604020202020204" pitchFamily="34" charset="0"/>
                <a:ea typeface="微軟正黑體" pitchFamily="34" charset="-120"/>
                <a:cs typeface="Arial" panose="020B0604020202020204" pitchFamily="34" charset="0"/>
              </a:rPr>
              <a:t>currencies</a:t>
            </a:r>
            <a:r>
              <a:rPr lang="zh-TW" altLang="en-US" sz="1500" dirty="0">
                <a:latin typeface="Arial" panose="020B0604020202020204" pitchFamily="34" charset="0"/>
                <a:ea typeface="微軟正黑體" pitchFamily="34" charset="-120"/>
                <a:cs typeface="Arial" panose="020B0604020202020204" pitchFamily="34" charset="0"/>
              </a:rPr>
              <a:t>外幣戶口</a:t>
            </a:r>
            <a:r>
              <a:rPr kumimoji="0" lang="en-US" altLang="zh-TW" sz="1500" dirty="0">
                <a:latin typeface="Arial" panose="020B0604020202020204" pitchFamily="34" charset="0"/>
                <a:ea typeface="微軟正黑體" pitchFamily="34" charset="-120"/>
                <a:cs typeface="Arial" panose="020B0604020202020204" pitchFamily="34" charset="0"/>
              </a:rPr>
              <a:t>) </a:t>
            </a: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Please obtain transaction records from bank(s)</a:t>
            </a:r>
            <a:r>
              <a:rPr kumimoji="0" lang="zh-TW" altLang="en-US" sz="1500" dirty="0">
                <a:solidFill>
                  <a:srgbClr val="FF0000"/>
                </a:solidFill>
                <a:latin typeface="Arial" panose="020B0604020202020204" pitchFamily="34" charset="0"/>
                <a:ea typeface="微軟正黑體" pitchFamily="34" charset="-120"/>
                <a:cs typeface="Arial" panose="020B0604020202020204" pitchFamily="34" charset="0"/>
              </a:rPr>
              <a:t> </a:t>
            </a:r>
            <a:r>
              <a:rPr kumimoji="0" lang="en-US" altLang="zh-TW" sz="1500">
                <a:solidFill>
                  <a:srgbClr val="FF0000"/>
                </a:solidFill>
                <a:latin typeface="Arial" panose="020B0604020202020204" pitchFamily="34" charset="0"/>
                <a:ea typeface="微軟正黑體" pitchFamily="34" charset="-120"/>
                <a:cs typeface="Arial" panose="020B0604020202020204" pitchFamily="34" charset="0"/>
              </a:rPr>
              <a:t>if there are </a:t>
            </a: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remarks “Net Back Items” / “CBC”</a:t>
            </a:r>
          </a:p>
          <a:p>
            <a:pPr marL="449263" indent="-369888" eaLnBrk="1" hangingPunct="1">
              <a:buFont typeface="Wingdings" panose="05000000000000000000" pitchFamily="2" charset="2"/>
              <a:buChar char="§"/>
              <a:defRPr/>
            </a:pP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eaLnBrk="1" hangingPunct="1">
              <a:buFont typeface="Wingdings" panose="05000000000000000000" pitchFamily="2" charset="2"/>
              <a:buChar char="§"/>
              <a:defRPr/>
            </a:pPr>
            <a:r>
              <a:rPr kumimoji="0" lang="en-US" altLang="zh-TW" sz="1500" dirty="0">
                <a:latin typeface="Arial" panose="020B0604020202020204" pitchFamily="34" charset="0"/>
                <a:ea typeface="微軟正黑體" pitchFamily="34" charset="-120"/>
                <a:cs typeface="Arial" panose="020B0604020202020204" pitchFamily="34" charset="0"/>
              </a:rPr>
              <a:t>Investments</a:t>
            </a:r>
            <a:r>
              <a:rPr kumimoji="0" lang="zh-TW" altLang="en-US" sz="1500" dirty="0">
                <a:latin typeface="Arial" panose="020B0604020202020204" pitchFamily="34" charset="0"/>
                <a:ea typeface="微軟正黑體" pitchFamily="34" charset="-120"/>
                <a:cs typeface="Arial" panose="020B0604020202020204" pitchFamily="34" charset="0"/>
              </a:rPr>
              <a:t>投資</a:t>
            </a:r>
            <a:br>
              <a:rPr kumimoji="0" lang="en-US" altLang="zh-TW" sz="1500" dirty="0">
                <a:latin typeface="Arial" panose="020B0604020202020204" pitchFamily="34" charset="0"/>
                <a:ea typeface="微軟正黑體" pitchFamily="34" charset="-120"/>
                <a:cs typeface="Arial" panose="020B0604020202020204" pitchFamily="34" charset="0"/>
              </a:rPr>
            </a:br>
            <a:r>
              <a:rPr kumimoji="0" lang="en-US" altLang="zh-TW" sz="1500" dirty="0">
                <a:latin typeface="Arial" panose="020B0604020202020204" pitchFamily="34" charset="0"/>
                <a:ea typeface="微軟正黑體" pitchFamily="34" charset="-120"/>
                <a:cs typeface="Arial" panose="020B0604020202020204" pitchFamily="34" charset="0"/>
              </a:rPr>
              <a:t>(</a:t>
            </a: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shares</a:t>
            </a:r>
            <a:r>
              <a:rPr kumimoji="0" lang="zh-TW" altLang="en-US" sz="1500" dirty="0">
                <a:solidFill>
                  <a:srgbClr val="FF0000"/>
                </a:solidFill>
                <a:latin typeface="Arial" panose="020B0604020202020204" pitchFamily="34" charset="0"/>
                <a:ea typeface="微軟正黑體" pitchFamily="34" charset="-120"/>
                <a:cs typeface="Arial" panose="020B0604020202020204" pitchFamily="34" charset="0"/>
              </a:rPr>
              <a:t>股票</a:t>
            </a:r>
            <a:r>
              <a:rPr kumimoji="0" lang="en-US" altLang="zh-TW" sz="1500" dirty="0">
                <a:latin typeface="Arial" panose="020B0604020202020204" pitchFamily="34" charset="0"/>
                <a:ea typeface="微軟正黑體" pitchFamily="34" charset="-120"/>
                <a:cs typeface="Arial" panose="020B0604020202020204" pitchFamily="34" charset="0"/>
              </a:rPr>
              <a:t>/ warrants</a:t>
            </a:r>
            <a:r>
              <a:rPr kumimoji="0" lang="zh-TW" altLang="en-US" sz="1500" dirty="0">
                <a:latin typeface="Arial" panose="020B0604020202020204" pitchFamily="34" charset="0"/>
                <a:ea typeface="微軟正黑體" pitchFamily="34" charset="-120"/>
                <a:cs typeface="Arial" panose="020B0604020202020204" pitchFamily="34" charset="0"/>
              </a:rPr>
              <a:t>認股證</a:t>
            </a:r>
            <a:r>
              <a:rPr kumimoji="0" lang="en-US" altLang="zh-TW" sz="1500" dirty="0">
                <a:latin typeface="Arial" panose="020B0604020202020204" pitchFamily="34" charset="0"/>
                <a:ea typeface="微軟正黑體" pitchFamily="34" charset="-120"/>
                <a:cs typeface="Arial" panose="020B0604020202020204" pitchFamily="34" charset="0"/>
              </a:rPr>
              <a:t>/ bonds</a:t>
            </a:r>
            <a:r>
              <a:rPr kumimoji="0" lang="zh-TW" altLang="en-US" sz="1500" dirty="0">
                <a:latin typeface="Arial" panose="020B0604020202020204" pitchFamily="34" charset="0"/>
                <a:ea typeface="微軟正黑體" pitchFamily="34" charset="-120"/>
                <a:cs typeface="Arial" panose="020B0604020202020204" pitchFamily="34" charset="0"/>
              </a:rPr>
              <a:t>債券</a:t>
            </a:r>
            <a:r>
              <a:rPr kumimoji="0" lang="en-US" altLang="zh-TW" sz="1500" dirty="0">
                <a:latin typeface="Arial" panose="020B0604020202020204" pitchFamily="34" charset="0"/>
                <a:ea typeface="微軟正黑體" pitchFamily="34" charset="-120"/>
                <a:cs typeface="Arial" panose="020B0604020202020204" pitchFamily="34" charset="0"/>
              </a:rPr>
              <a:t>/ </a:t>
            </a: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funds</a:t>
            </a:r>
            <a:r>
              <a:rPr lang="zh-TW" altLang="en-US" sz="1500" dirty="0">
                <a:solidFill>
                  <a:srgbClr val="FF0000"/>
                </a:solidFill>
                <a:latin typeface="Arial" panose="020B0604020202020204" pitchFamily="34" charset="0"/>
                <a:ea typeface="微軟正黑體" pitchFamily="34" charset="-120"/>
                <a:cs typeface="Arial" panose="020B0604020202020204" pitchFamily="34" charset="0"/>
              </a:rPr>
              <a:t>基金</a:t>
            </a:r>
            <a:r>
              <a:rPr kumimoji="0" lang="en-US" altLang="zh-TW" sz="1500" dirty="0">
                <a:latin typeface="Arial" panose="020B0604020202020204" pitchFamily="34" charset="0"/>
                <a:ea typeface="微軟正黑體" pitchFamily="34" charset="-120"/>
                <a:cs typeface="Arial" panose="020B0604020202020204" pitchFamily="34" charset="0"/>
              </a:rPr>
              <a:t>/ gold</a:t>
            </a:r>
            <a:r>
              <a:rPr lang="zh-TW" altLang="en-US" sz="1500" dirty="0">
                <a:latin typeface="Arial" panose="020B0604020202020204" pitchFamily="34" charset="0"/>
                <a:ea typeface="微軟正黑體" pitchFamily="34" charset="-120"/>
                <a:cs typeface="Arial" panose="020B0604020202020204" pitchFamily="34" charset="0"/>
              </a:rPr>
              <a:t>黃金</a:t>
            </a:r>
            <a:r>
              <a:rPr kumimoji="0" lang="en-US" altLang="zh-TW" sz="1500" dirty="0">
                <a:latin typeface="Arial" panose="020B0604020202020204" pitchFamily="34" charset="0"/>
                <a:ea typeface="微軟正黑體" pitchFamily="34" charset="-120"/>
                <a:cs typeface="Arial" panose="020B0604020202020204" pitchFamily="34" charset="0"/>
              </a:rPr>
              <a:t>/ silver</a:t>
            </a:r>
            <a:r>
              <a:rPr kumimoji="0" lang="zh-TW" altLang="en-US" sz="1500" dirty="0">
                <a:latin typeface="Arial" panose="020B0604020202020204" pitchFamily="34" charset="0"/>
                <a:ea typeface="微軟正黑體" pitchFamily="34" charset="-120"/>
                <a:cs typeface="Arial" panose="020B0604020202020204" pitchFamily="34" charset="0"/>
              </a:rPr>
              <a:t>白銀</a:t>
            </a:r>
            <a:r>
              <a:rPr kumimoji="0" lang="en-US" altLang="zh-TW" sz="1500" dirty="0">
                <a:latin typeface="Arial" panose="020B0604020202020204" pitchFamily="34" charset="0"/>
                <a:ea typeface="微軟正黑體" pitchFamily="34" charset="-120"/>
                <a:cs typeface="Arial" panose="020B0604020202020204" pitchFamily="34" charset="0"/>
              </a:rPr>
              <a:t>/ cash</a:t>
            </a:r>
            <a:r>
              <a:rPr kumimoji="0" lang="zh-TW" altLang="en-US" sz="1500" dirty="0">
                <a:latin typeface="Arial" panose="020B0604020202020204" pitchFamily="34" charset="0"/>
                <a:ea typeface="微軟正黑體" pitchFamily="34" charset="-120"/>
                <a:cs typeface="Arial" panose="020B0604020202020204" pitchFamily="34" charset="0"/>
              </a:rPr>
              <a:t>現金</a:t>
            </a:r>
            <a:r>
              <a:rPr kumimoji="0" lang="en-US" altLang="zh-TW" sz="1500" dirty="0">
                <a:latin typeface="Arial" panose="020B0604020202020204" pitchFamily="34" charset="0"/>
                <a:ea typeface="微軟正黑體" pitchFamily="34" charset="-120"/>
                <a:cs typeface="Arial" panose="020B0604020202020204" pitchFamily="34" charset="0"/>
              </a:rPr>
              <a:t>)  </a:t>
            </a:r>
          </a:p>
          <a:p>
            <a:pPr marL="449263" indent="-369888" eaLnBrk="1" hangingPunct="1">
              <a:buFont typeface="Wingdings" panose="05000000000000000000" pitchFamily="2" charset="2"/>
              <a:buChar char="§"/>
              <a:defRPr/>
            </a:pP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eaLnBrk="1" hangingPunct="1">
              <a:buFont typeface="Wingdings" panose="05000000000000000000" pitchFamily="2" charset="2"/>
              <a:buChar char="§"/>
              <a:defRPr/>
            </a:pPr>
            <a:r>
              <a:rPr kumimoji="0" lang="en-US" altLang="zh-TW" sz="1500" dirty="0">
                <a:latin typeface="Arial" panose="020B0604020202020204" pitchFamily="34" charset="0"/>
                <a:ea typeface="微軟正黑體" pitchFamily="34" charset="-120"/>
                <a:cs typeface="Arial" panose="020B0604020202020204" pitchFamily="34" charset="0"/>
              </a:rPr>
              <a:t>Assets held in for others</a:t>
            </a:r>
            <a:r>
              <a:rPr kumimoji="0" lang="zh-TW" altLang="en-US" sz="1500" dirty="0">
                <a:latin typeface="Arial" panose="020B0604020202020204" pitchFamily="34" charset="0"/>
                <a:ea typeface="微軟正黑體" pitchFamily="34" charset="-120"/>
                <a:cs typeface="Arial" panose="020B0604020202020204" pitchFamily="34" charset="0"/>
              </a:rPr>
              <a:t>代他人管理的資產</a:t>
            </a:r>
            <a:r>
              <a:rPr kumimoji="0" lang="en-US" altLang="zh-TW" sz="1500" dirty="0">
                <a:latin typeface="Arial" panose="020B0604020202020204" pitchFamily="34" charset="0"/>
                <a:ea typeface="微軟正黑體" pitchFamily="34" charset="-120"/>
                <a:cs typeface="Arial" panose="020B0604020202020204" pitchFamily="34" charset="0"/>
              </a:rPr>
              <a:t>/entrusted to others</a:t>
            </a:r>
            <a:r>
              <a:rPr kumimoji="0" lang="zh-TW" altLang="en-US" sz="1500" dirty="0">
                <a:latin typeface="Arial" panose="020B0604020202020204" pitchFamily="34" charset="0"/>
                <a:ea typeface="微軟正黑體" pitchFamily="34" charset="-120"/>
                <a:cs typeface="Arial" panose="020B0604020202020204" pitchFamily="34" charset="0"/>
              </a:rPr>
              <a:t>託付他人管理的資產</a:t>
            </a:r>
            <a:r>
              <a:rPr kumimoji="0" lang="en-US" altLang="zh-TW" sz="1500" dirty="0">
                <a:latin typeface="Arial" panose="020B0604020202020204" pitchFamily="34" charset="0"/>
                <a:ea typeface="微軟正黑體" pitchFamily="34" charset="-120"/>
                <a:cs typeface="Arial" panose="020B0604020202020204" pitchFamily="34" charset="0"/>
              </a:rPr>
              <a:t>/other assets </a:t>
            </a:r>
            <a:r>
              <a:rPr kumimoji="0" lang="zh-TW" altLang="en-US" sz="1500" dirty="0">
                <a:latin typeface="Arial" panose="020B0604020202020204" pitchFamily="34" charset="0"/>
                <a:ea typeface="微軟正黑體" pitchFamily="34" charset="-120"/>
                <a:cs typeface="Arial" panose="020B0604020202020204" pitchFamily="34" charset="0"/>
              </a:rPr>
              <a:t>其他資產 </a:t>
            </a:r>
            <a:r>
              <a:rPr kumimoji="0" lang="en-US" altLang="zh-TW" sz="1500" dirty="0">
                <a:latin typeface="Arial" panose="020B0604020202020204" pitchFamily="34" charset="0"/>
                <a:ea typeface="微軟正黑體" pitchFamily="34" charset="-120"/>
                <a:cs typeface="Arial" panose="020B0604020202020204" pitchFamily="34" charset="0"/>
              </a:rPr>
              <a:t>(</a:t>
            </a:r>
            <a:r>
              <a:rPr kumimoji="0" lang="en-US" altLang="zh-TW" sz="1500" dirty="0" err="1">
                <a:latin typeface="Arial" panose="020B0604020202020204" pitchFamily="34" charset="0"/>
                <a:ea typeface="微軟正黑體" pitchFamily="34" charset="-120"/>
                <a:cs typeface="Arial" panose="020B0604020202020204" pitchFamily="34" charset="0"/>
              </a:rPr>
              <a:t>cheques</a:t>
            </a:r>
            <a:r>
              <a:rPr kumimoji="0" lang="en-US" altLang="zh-TW" sz="1500" dirty="0">
                <a:latin typeface="Arial" panose="020B0604020202020204" pitchFamily="34" charset="0"/>
                <a:ea typeface="微軟正黑體" pitchFamily="34" charset="-120"/>
                <a:cs typeface="Arial" panose="020B0604020202020204" pitchFamily="34" charset="0"/>
              </a:rPr>
              <a:t> in transit)</a:t>
            </a:r>
          </a:p>
          <a:p>
            <a:pPr marL="449263" indent="-369888" eaLnBrk="1" hangingPunct="1">
              <a:buFont typeface="Wingdings" panose="05000000000000000000" pitchFamily="2" charset="2"/>
              <a:buChar char="§"/>
              <a:defRPr/>
            </a:pP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a:buFont typeface="Wingdings" panose="05000000000000000000" pitchFamily="2" charset="2"/>
              <a:buChar char="§"/>
              <a:defRPr/>
            </a:pP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Insurance policy</a:t>
            </a:r>
            <a:r>
              <a:rPr lang="zh-TW" altLang="en-US" sz="1500" dirty="0">
                <a:solidFill>
                  <a:srgbClr val="FF0000"/>
                </a:solidFill>
                <a:latin typeface="Arial" panose="020B0604020202020204" pitchFamily="34" charset="0"/>
                <a:ea typeface="微軟正黑體" pitchFamily="34" charset="-120"/>
                <a:cs typeface="Arial" panose="020B0604020202020204" pitchFamily="34" charset="0"/>
              </a:rPr>
              <a:t>保險計劃  </a:t>
            </a:r>
            <a:r>
              <a:rPr lang="en-US" altLang="zh-TW" sz="1500" dirty="0">
                <a:solidFill>
                  <a:srgbClr val="FF0000"/>
                </a:solidFill>
                <a:latin typeface="Arial" panose="020B0604020202020204" pitchFamily="34" charset="0"/>
                <a:ea typeface="微軟正黑體" pitchFamily="34" charset="-120"/>
                <a:cs typeface="Arial" panose="020B0604020202020204" pitchFamily="34" charset="0"/>
              </a:rPr>
              <a:t>(</a:t>
            </a:r>
            <a:r>
              <a:rPr lang="zh-TW" altLang="en-US" sz="1500" dirty="0">
                <a:solidFill>
                  <a:srgbClr val="FF0000"/>
                </a:solidFill>
                <a:latin typeface="Arial" panose="020B0604020202020204" pitchFamily="34" charset="0"/>
                <a:ea typeface="微軟正黑體" pitchFamily="34" charset="-120"/>
                <a:cs typeface="Arial" panose="020B0604020202020204" pitchFamily="34" charset="0"/>
              </a:rPr>
              <a:t>有現金價值及紅利的儲蓄或與投資連繫的保險計劃</a:t>
            </a:r>
            <a:r>
              <a:rPr lang="en-US" altLang="zh-TW" sz="1500" dirty="0">
                <a:solidFill>
                  <a:srgbClr val="FF0000"/>
                </a:solidFill>
                <a:latin typeface="Arial" panose="020B0604020202020204" pitchFamily="34" charset="0"/>
                <a:ea typeface="微軟正黑體" pitchFamily="34" charset="-120"/>
                <a:cs typeface="Arial" panose="020B0604020202020204" pitchFamily="34" charset="0"/>
              </a:rPr>
              <a:t>)</a:t>
            </a:r>
            <a:endPar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endParaRPr>
          </a:p>
          <a:p>
            <a:pPr marL="449263" indent="-369888" eaLnBrk="1" hangingPunct="1">
              <a:buFont typeface="Wingdings" panose="05000000000000000000" pitchFamily="2" charset="2"/>
              <a:buChar char="§"/>
              <a:defRPr/>
            </a:pPr>
            <a:endPar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endParaRPr>
          </a:p>
          <a:p>
            <a:pPr marL="449263" indent="-369888" eaLnBrk="1" hangingPunct="1">
              <a:buFont typeface="Wingdings" panose="05000000000000000000" pitchFamily="2" charset="2"/>
              <a:buChar char="§"/>
              <a:defRPr/>
            </a:pPr>
            <a:r>
              <a:rPr kumimoji="0" lang="en-US" altLang="zh-TW" sz="1500" dirty="0">
                <a:latin typeface="Arial" panose="020B0604020202020204" pitchFamily="34" charset="0"/>
                <a:ea typeface="微軟正黑體" pitchFamily="34" charset="-120"/>
                <a:cs typeface="Arial" panose="020B0604020202020204" pitchFamily="34" charset="0"/>
              </a:rPr>
              <a:t>Property</a:t>
            </a:r>
            <a:r>
              <a:rPr kumimoji="0" lang="zh-TW" altLang="en-US" sz="1500" dirty="0">
                <a:latin typeface="Arial" panose="020B0604020202020204" pitchFamily="34" charset="0"/>
                <a:ea typeface="微軟正黑體" pitchFamily="34" charset="-120"/>
                <a:cs typeface="Arial" panose="020B0604020202020204" pitchFamily="34" charset="0"/>
              </a:rPr>
              <a:t>物業</a:t>
            </a:r>
            <a:r>
              <a:rPr kumimoji="0" lang="en-US" altLang="zh-TW" sz="1500" dirty="0">
                <a:latin typeface="Arial" panose="020B0604020202020204" pitchFamily="34" charset="0"/>
                <a:ea typeface="微軟正黑體" pitchFamily="34" charset="-120"/>
                <a:cs typeface="Arial" panose="020B0604020202020204" pitchFamily="34" charset="0"/>
              </a:rPr>
              <a:t>/ land</a:t>
            </a:r>
            <a:r>
              <a:rPr kumimoji="0" lang="zh-TW" altLang="en-US" sz="1500" dirty="0">
                <a:latin typeface="Arial" panose="020B0604020202020204" pitchFamily="34" charset="0"/>
                <a:ea typeface="微軟正黑體" pitchFamily="34" charset="-120"/>
                <a:cs typeface="Arial" panose="020B0604020202020204" pitchFamily="34" charset="0"/>
              </a:rPr>
              <a:t>土</a:t>
            </a:r>
            <a:r>
              <a:rPr lang="zh-TW" altLang="en-US" sz="1500" dirty="0">
                <a:latin typeface="Arial" panose="020B0604020202020204" pitchFamily="34" charset="0"/>
                <a:ea typeface="微軟正黑體" pitchFamily="34" charset="-120"/>
                <a:cs typeface="Arial" panose="020B0604020202020204" pitchFamily="34" charset="0"/>
              </a:rPr>
              <a:t>地</a:t>
            </a:r>
            <a:r>
              <a:rPr kumimoji="0" lang="en-US" altLang="zh-TW" sz="1500" dirty="0">
                <a:latin typeface="Arial" panose="020B0604020202020204" pitchFamily="34" charset="0"/>
                <a:ea typeface="微軟正黑體" pitchFamily="34" charset="-120"/>
                <a:cs typeface="Arial" panose="020B0604020202020204" pitchFamily="34" charset="0"/>
              </a:rPr>
              <a:t>/ carpark</a:t>
            </a:r>
            <a:r>
              <a:rPr kumimoji="0" lang="zh-TW" altLang="en-US" sz="1500" dirty="0">
                <a:latin typeface="Arial" panose="020B0604020202020204" pitchFamily="34" charset="0"/>
                <a:ea typeface="微軟正黑體" pitchFamily="34" charset="-120"/>
                <a:cs typeface="Arial" panose="020B0604020202020204" pitchFamily="34" charset="0"/>
              </a:rPr>
              <a:t>車位</a:t>
            </a:r>
            <a:r>
              <a:rPr kumimoji="0" lang="en-US" altLang="zh-TW" sz="1500" dirty="0">
                <a:latin typeface="Arial" panose="020B0604020202020204" pitchFamily="34" charset="0"/>
                <a:ea typeface="微軟正黑體" pitchFamily="34" charset="-120"/>
                <a:cs typeface="Arial" panose="020B0604020202020204" pitchFamily="34" charset="0"/>
              </a:rPr>
              <a:t>/ vehicle</a:t>
            </a:r>
            <a:r>
              <a:rPr lang="zh-TW" altLang="en-US" sz="1500" dirty="0">
                <a:latin typeface="Arial" panose="020B0604020202020204" pitchFamily="34" charset="0"/>
                <a:ea typeface="微軟正黑體" pitchFamily="34" charset="-120"/>
                <a:cs typeface="Arial" panose="020B0604020202020204" pitchFamily="34" charset="0"/>
              </a:rPr>
              <a:t>車輛</a:t>
            </a:r>
            <a:r>
              <a:rPr kumimoji="0" lang="en-US" altLang="zh-TW" sz="1500" dirty="0">
                <a:latin typeface="Arial" panose="020B0604020202020204" pitchFamily="34" charset="0"/>
                <a:ea typeface="微軟正黑體" pitchFamily="34" charset="-120"/>
                <a:cs typeface="Arial" panose="020B0604020202020204" pitchFamily="34" charset="0"/>
              </a:rPr>
              <a:t>/ vessel</a:t>
            </a:r>
            <a:r>
              <a:rPr kumimoji="0" lang="zh-TW" altLang="en-US" sz="1500" dirty="0">
                <a:latin typeface="Arial" panose="020B0604020202020204" pitchFamily="34" charset="0"/>
                <a:ea typeface="微軟正黑體" pitchFamily="34" charset="-120"/>
                <a:cs typeface="Arial" panose="020B0604020202020204" pitchFamily="34" charset="0"/>
              </a:rPr>
              <a:t>船隻</a:t>
            </a:r>
            <a:r>
              <a:rPr kumimoji="0" lang="en-US" altLang="zh-TW" sz="1500" dirty="0">
                <a:latin typeface="Arial" panose="020B0604020202020204" pitchFamily="34" charset="0"/>
                <a:ea typeface="微軟正黑體" pitchFamily="34" charset="-120"/>
                <a:cs typeface="Arial" panose="020B0604020202020204" pitchFamily="34" charset="0"/>
              </a:rPr>
              <a:t>/ taxi</a:t>
            </a:r>
            <a:r>
              <a:rPr kumimoji="0" lang="zh-TW" altLang="en-US" sz="1500" dirty="0">
                <a:latin typeface="Arial" panose="020B0604020202020204" pitchFamily="34" charset="0"/>
                <a:ea typeface="微軟正黑體" pitchFamily="34" charset="-120"/>
                <a:cs typeface="Arial" panose="020B0604020202020204" pitchFamily="34" charset="0"/>
              </a:rPr>
              <a:t>的士</a:t>
            </a:r>
            <a:r>
              <a:rPr kumimoji="0" lang="en-US" altLang="zh-TW" sz="1500" dirty="0">
                <a:latin typeface="Arial" panose="020B0604020202020204" pitchFamily="34" charset="0"/>
                <a:ea typeface="微軟正黑體" pitchFamily="34" charset="-120"/>
                <a:cs typeface="Arial" panose="020B0604020202020204" pitchFamily="34" charset="0"/>
              </a:rPr>
              <a:t>/ mini-bus license</a:t>
            </a:r>
            <a:r>
              <a:rPr kumimoji="0" lang="zh-TW" altLang="en-US" sz="1500" dirty="0">
                <a:latin typeface="Arial" panose="020B0604020202020204" pitchFamily="34" charset="0"/>
                <a:ea typeface="微軟正黑體" pitchFamily="34" charset="-120"/>
                <a:cs typeface="Arial" panose="020B0604020202020204" pitchFamily="34" charset="0"/>
              </a:rPr>
              <a:t>公共小型巴士牌照</a:t>
            </a: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eaLnBrk="1" hangingPunct="1">
              <a:buFont typeface="Wingdings" panose="05000000000000000000" pitchFamily="2" charset="2"/>
              <a:buChar char="§"/>
              <a:defRPr/>
            </a:pP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a:buFont typeface="Wingdings" panose="05000000000000000000" pitchFamily="2" charset="2"/>
              <a:buChar char="§"/>
              <a:defRPr/>
            </a:pPr>
            <a:r>
              <a:rPr kumimoji="0" lang="en-US" altLang="zh-TW" sz="1500" dirty="0">
                <a:latin typeface="Arial" panose="020B0604020202020204" pitchFamily="34" charset="0"/>
                <a:ea typeface="微軟正黑體" pitchFamily="34" charset="-120"/>
                <a:cs typeface="Arial" panose="020B0604020202020204" pitchFamily="34" charset="0"/>
              </a:rPr>
              <a:t>Business undertaking</a:t>
            </a:r>
            <a:r>
              <a:rPr kumimoji="0" lang="zh-TW" altLang="en-US" sz="1500" dirty="0">
                <a:latin typeface="Arial" panose="020B0604020202020204" pitchFamily="34" charset="0"/>
                <a:ea typeface="微軟正黑體" pitchFamily="34" charset="-120"/>
                <a:cs typeface="Arial" panose="020B0604020202020204" pitchFamily="34" charset="0"/>
              </a:rPr>
              <a:t>生意</a:t>
            </a:r>
            <a:r>
              <a:rPr kumimoji="0" lang="en-US" altLang="zh-TW" sz="1500" dirty="0">
                <a:latin typeface="Arial" panose="020B0604020202020204" pitchFamily="34" charset="0"/>
                <a:ea typeface="微軟正黑體" pitchFamily="34" charset="-120"/>
                <a:cs typeface="Arial" panose="020B0604020202020204" pitchFamily="34" charset="0"/>
              </a:rPr>
              <a:t> (with/ without profits)</a:t>
            </a:r>
            <a:r>
              <a:rPr kumimoji="0" lang="zh-TW" altLang="en-US" sz="1500" dirty="0">
                <a:latin typeface="Arial" panose="020B0604020202020204" pitchFamily="34" charset="0"/>
                <a:ea typeface="微軟正黑體" pitchFamily="34" charset="-120"/>
                <a:cs typeface="Arial" panose="020B0604020202020204" pitchFamily="34" charset="0"/>
              </a:rPr>
              <a:t> </a:t>
            </a:r>
            <a:r>
              <a:rPr lang="en-US" altLang="zh-TW" sz="1500" dirty="0">
                <a:latin typeface="Arial" panose="020B0604020202020204" pitchFamily="34" charset="0"/>
                <a:ea typeface="微軟正黑體" pitchFamily="34" charset="-120"/>
                <a:cs typeface="Arial" panose="020B0604020202020204" pitchFamily="34" charset="0"/>
              </a:rPr>
              <a:t>(</a:t>
            </a:r>
            <a:r>
              <a:rPr lang="zh-TW" altLang="en-US" sz="1500" dirty="0">
                <a:latin typeface="Arial" panose="020B0604020202020204" pitchFamily="34" charset="0"/>
                <a:ea typeface="微軟正黑體" pitchFamily="34" charset="-120"/>
                <a:cs typeface="Arial" panose="020B0604020202020204" pitchFamily="34" charset="0"/>
              </a:rPr>
              <a:t>包括有或沒有盈利的生意</a:t>
            </a:r>
            <a:r>
              <a:rPr lang="en-US" altLang="zh-TW" sz="1500" dirty="0">
                <a:latin typeface="Arial" panose="020B0604020202020204" pitchFamily="34" charset="0"/>
                <a:ea typeface="微軟正黑體" pitchFamily="34" charset="-120"/>
                <a:cs typeface="Arial" panose="020B0604020202020204" pitchFamily="34" charset="0"/>
              </a:rPr>
              <a:t>) </a:t>
            </a: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eaLnBrk="1" hangingPunct="1">
              <a:buFontTx/>
              <a:buChar char="-"/>
              <a:defRPr/>
            </a:pPr>
            <a:endParaRPr kumimoji="0" lang="en-US" altLang="zh-TW" sz="1500" dirty="0">
              <a:latin typeface="Arial" panose="020B0604020202020204" pitchFamily="34" charset="0"/>
              <a:ea typeface="微軟正黑體" pitchFamily="34" charset="-120"/>
              <a:cs typeface="Arial" panose="020B0604020202020204" pitchFamily="34" charset="0"/>
            </a:endParaRPr>
          </a:p>
          <a:p>
            <a:pPr marL="449263" indent="-369888">
              <a:buFontTx/>
              <a:buChar char="-"/>
              <a:defRPr/>
            </a:pPr>
            <a:r>
              <a:rPr kumimoji="0" lang="en-US" altLang="zh-TW" sz="1500" dirty="0">
                <a:solidFill>
                  <a:srgbClr val="FF0000"/>
                </a:solidFill>
                <a:latin typeface="Arial" panose="020B0604020202020204" pitchFamily="34" charset="0"/>
                <a:ea typeface="微軟正黑體" pitchFamily="34" charset="-120"/>
                <a:cs typeface="Arial" panose="020B0604020202020204" pitchFamily="34" charset="0"/>
              </a:rPr>
              <a:t>Loan lent to others and not yet repaid by borrowers</a:t>
            </a:r>
            <a:r>
              <a:rPr lang="zh-TW" altLang="en-US" sz="1500" dirty="0">
                <a:solidFill>
                  <a:srgbClr val="FF0000"/>
                </a:solidFill>
                <a:latin typeface="Arial" panose="020B0604020202020204" pitchFamily="34" charset="0"/>
                <a:ea typeface="微軟正黑體" pitchFamily="34" charset="-120"/>
                <a:cs typeface="Arial" panose="020B0604020202020204" pitchFamily="34" charset="0"/>
              </a:rPr>
              <a:t> 借出而尚未收回的款項</a:t>
            </a:r>
            <a:endParaRPr kumimoji="0" lang="en-US" altLang="zh-TW" sz="1500" dirty="0">
              <a:solidFill>
                <a:schemeClr val="bg1">
                  <a:lumMod val="50000"/>
                </a:schemeClr>
              </a:solidFill>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8133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7"/>
          <p:cNvSpPr txBox="1">
            <a:spLocks noChangeArrowheads="1"/>
          </p:cNvSpPr>
          <p:nvPr/>
        </p:nvSpPr>
        <p:spPr bwMode="auto">
          <a:xfrm>
            <a:off x="609952" y="2400565"/>
            <a:ext cx="7766050" cy="3170099"/>
          </a:xfrm>
          <a:prstGeom prst="rect">
            <a:avLst/>
          </a:prstGeom>
          <a:noFill/>
          <a:ln w="9525">
            <a:noFill/>
            <a:miter lim="800000"/>
            <a:headEnd/>
            <a:tailEnd/>
          </a:ln>
        </p:spPr>
        <p:txBody>
          <a:bodyPr>
            <a:spAutoFit/>
          </a:bodyPr>
          <a:lstStyle/>
          <a:p>
            <a:pPr lvl="1" eaLnBrk="1" hangingPunct="1">
              <a:defRPr/>
            </a:pPr>
            <a:endParaRPr kumimoji="0" lang="en-US" altLang="zh-TW" sz="1200" dirty="0">
              <a:latin typeface="Arial" charset="0"/>
              <a:ea typeface="微軟正黑體" pitchFamily="34" charset="-120"/>
              <a:cs typeface="Arial" charset="0"/>
            </a:endParaRPr>
          </a:p>
          <a:p>
            <a:pPr indent="-457200" eaLnBrk="1" hangingPunct="1">
              <a:buFont typeface="Wingdings" pitchFamily="2" charset="2"/>
              <a:buChar char="Ø"/>
              <a:defRPr/>
            </a:pPr>
            <a:r>
              <a:rPr kumimoji="0" lang="en-US" altLang="zh-TW" sz="2800" dirty="0">
                <a:latin typeface="Arial" charset="0"/>
                <a:ea typeface="微軟正黑體" pitchFamily="34" charset="-120"/>
                <a:cs typeface="Arial" charset="0"/>
              </a:rPr>
              <a:t> Loan (</a:t>
            </a:r>
            <a:r>
              <a:rPr kumimoji="0" lang="zh-TW" altLang="en-US" sz="2800" dirty="0">
                <a:latin typeface="Arial" charset="0"/>
                <a:ea typeface="微軟正黑體" pitchFamily="34" charset="-120"/>
                <a:cs typeface="Arial" charset="0"/>
              </a:rPr>
              <a:t>貸款</a:t>
            </a:r>
            <a:r>
              <a:rPr kumimoji="0" lang="en-US" altLang="zh-TW" sz="2800" dirty="0">
                <a:latin typeface="Arial" charset="0"/>
                <a:ea typeface="微軟正黑體" pitchFamily="34" charset="-120"/>
                <a:cs typeface="Arial" charset="0"/>
              </a:rPr>
              <a:t>) – max. $57,340</a:t>
            </a:r>
          </a:p>
          <a:p>
            <a:pPr indent="-457200" eaLnBrk="1" hangingPunct="1">
              <a:buFont typeface="Wingdings" pitchFamily="2" charset="2"/>
              <a:buChar char="Ø"/>
              <a:defRPr/>
            </a:pPr>
            <a:endParaRPr kumimoji="0" lang="en-US" altLang="zh-TW" sz="2800" dirty="0">
              <a:latin typeface="Arial" charset="0"/>
              <a:ea typeface="微軟正黑體" pitchFamily="34" charset="-120"/>
              <a:cs typeface="Arial" charset="0"/>
            </a:endParaRPr>
          </a:p>
          <a:p>
            <a:pPr marL="1097280" lvl="1" indent="-457200" eaLnBrk="1" hangingPunct="1">
              <a:buFont typeface="Arial" charset="0"/>
              <a:buChar char="•"/>
              <a:defRPr/>
            </a:pPr>
            <a:r>
              <a:rPr kumimoji="0" lang="en-US" altLang="zh-TW" sz="2400" dirty="0">
                <a:latin typeface="Arial" charset="0"/>
                <a:ea typeface="微軟正黑體" pitchFamily="34" charset="-120"/>
                <a:cs typeface="Arial" charset="0"/>
              </a:rPr>
              <a:t> </a:t>
            </a:r>
            <a:r>
              <a:rPr kumimoji="0" lang="en-US" altLang="zh-TW" sz="2400" b="1" i="1" dirty="0">
                <a:latin typeface="Arial" charset="0"/>
                <a:ea typeface="微軟正黑體" pitchFamily="34" charset="-120"/>
                <a:cs typeface="Arial" charset="0"/>
              </a:rPr>
              <a:t>Living Expenses</a:t>
            </a:r>
            <a:r>
              <a:rPr kumimoji="0" lang="en-US" altLang="zh-TW" sz="2400" dirty="0">
                <a:latin typeface="Arial" charset="0"/>
                <a:ea typeface="微軟正黑體" pitchFamily="34" charset="-120"/>
                <a:cs typeface="Arial" charset="0"/>
              </a:rPr>
              <a:t> – max. $57,340</a:t>
            </a:r>
          </a:p>
          <a:p>
            <a:pPr marL="1097280" lvl="1" indent="-457200" eaLnBrk="1" hangingPunct="1">
              <a:buFont typeface="Arial" charset="0"/>
              <a:buChar char="•"/>
              <a:defRPr/>
            </a:pPr>
            <a:endParaRPr kumimoji="0" lang="en-US" altLang="zh-TW" dirty="0">
              <a:latin typeface="Arial" charset="0"/>
              <a:ea typeface="微軟正黑體" pitchFamily="34" charset="-120"/>
              <a:cs typeface="Arial" charset="0"/>
            </a:endParaRPr>
          </a:p>
          <a:p>
            <a:pPr marL="1097280" lvl="1" indent="-457200" eaLnBrk="1" hangingPunct="1">
              <a:buFont typeface="Arial" charset="0"/>
              <a:buChar char="•"/>
              <a:defRPr/>
            </a:pPr>
            <a:r>
              <a:rPr kumimoji="0" lang="en-US" altLang="zh-TW" sz="2400" dirty="0">
                <a:latin typeface="Arial" charset="0"/>
                <a:ea typeface="微軟正黑體" pitchFamily="34" charset="-120"/>
                <a:cs typeface="Arial" charset="0"/>
              </a:rPr>
              <a:t> </a:t>
            </a:r>
            <a:r>
              <a:rPr kumimoji="0" lang="en-US" altLang="zh-TW" sz="2400" b="1" i="1" dirty="0">
                <a:latin typeface="Arial" charset="0"/>
                <a:ea typeface="微軟正黑體" pitchFamily="34" charset="-120"/>
                <a:cs typeface="Arial" charset="0"/>
              </a:rPr>
              <a:t>Interest Rate</a:t>
            </a:r>
            <a:r>
              <a:rPr kumimoji="0" lang="en-US" altLang="zh-TW" sz="2400" dirty="0">
                <a:latin typeface="Arial" charset="0"/>
                <a:ea typeface="微軟正黑體" pitchFamily="34" charset="-120"/>
                <a:cs typeface="Arial" charset="0"/>
              </a:rPr>
              <a:t>: 1.0% p.a.</a:t>
            </a:r>
          </a:p>
          <a:p>
            <a:pPr marL="1097280" lvl="1" indent="-457200" eaLnBrk="1" hangingPunct="1">
              <a:buFont typeface="Arial" charset="0"/>
              <a:buChar char="•"/>
              <a:defRPr/>
            </a:pPr>
            <a:endParaRPr kumimoji="0" lang="en-US" altLang="zh-TW" dirty="0">
              <a:latin typeface="Arial" charset="0"/>
              <a:ea typeface="微軟正黑體" pitchFamily="34" charset="-120"/>
              <a:cs typeface="Arial" charset="0"/>
            </a:endParaRPr>
          </a:p>
          <a:p>
            <a:pPr marL="1097280" lvl="1" indent="-457200" eaLnBrk="1" hangingPunct="1">
              <a:buFont typeface="Arial" charset="0"/>
              <a:buChar char="•"/>
              <a:defRPr/>
            </a:pPr>
            <a:r>
              <a:rPr kumimoji="0" lang="en-US" altLang="zh-TW" sz="2400" dirty="0">
                <a:latin typeface="Arial" charset="0"/>
                <a:ea typeface="微軟正黑體" pitchFamily="34" charset="-120"/>
                <a:cs typeface="Arial" charset="0"/>
              </a:rPr>
              <a:t> </a:t>
            </a:r>
            <a:r>
              <a:rPr kumimoji="0" lang="en-US" altLang="zh-TW" sz="2400" b="1" i="1" dirty="0">
                <a:latin typeface="Arial" charset="0"/>
                <a:ea typeface="微軟正黑體" pitchFamily="34" charset="-120"/>
                <a:cs typeface="Arial" charset="0"/>
              </a:rPr>
              <a:t>Repayment Period</a:t>
            </a:r>
            <a:r>
              <a:rPr kumimoji="0" lang="en-US" altLang="zh-TW" sz="2400" dirty="0">
                <a:latin typeface="Arial" charset="0"/>
                <a:ea typeface="微軟正黑體" pitchFamily="34" charset="-120"/>
                <a:cs typeface="Arial" charset="0"/>
              </a:rPr>
              <a:t>: max.15 years</a:t>
            </a:r>
          </a:p>
          <a:p>
            <a:pPr marL="3840480" lvl="8">
              <a:defRPr/>
            </a:pPr>
            <a:r>
              <a:rPr kumimoji="0" lang="en-US" altLang="zh-TW" sz="2400" dirty="0">
                <a:latin typeface="Arial" charset="0"/>
                <a:ea typeface="微軟正黑體" pitchFamily="34" charset="-120"/>
                <a:cs typeface="Arial" charset="0"/>
              </a:rPr>
              <a:t>  </a:t>
            </a:r>
            <a:r>
              <a:rPr kumimoji="0" lang="en-US" altLang="zh-TW" dirty="0">
                <a:latin typeface="Arial" charset="0"/>
                <a:ea typeface="微軟正黑體" pitchFamily="34" charset="-120"/>
                <a:cs typeface="Arial" charset="0"/>
              </a:rPr>
              <a:t>(by 180</a:t>
            </a:r>
            <a:r>
              <a:rPr kumimoji="0" lang="zh-TW" altLang="en-US" dirty="0">
                <a:latin typeface="Arial" charset="0"/>
                <a:ea typeface="微軟正黑體" pitchFamily="34" charset="-120"/>
                <a:cs typeface="Arial" charset="0"/>
              </a:rPr>
              <a:t> </a:t>
            </a:r>
            <a:r>
              <a:rPr kumimoji="0" lang="en-US" altLang="zh-TW" dirty="0">
                <a:latin typeface="Arial" charset="0"/>
                <a:ea typeface="微軟正黑體" pitchFamily="34" charset="-120"/>
                <a:cs typeface="Arial" charset="0"/>
              </a:rPr>
              <a:t>equal monthly instalments)</a:t>
            </a:r>
          </a:p>
        </p:txBody>
      </p:sp>
    </p:spTree>
    <p:extLst>
      <p:ext uri="{BB962C8B-B14F-4D97-AF65-F5344CB8AC3E}">
        <p14:creationId xmlns:p14="http://schemas.microsoft.com/office/powerpoint/2010/main" val="10784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6"/>
          <p:cNvSpPr txBox="1">
            <a:spLocks noChangeArrowheads="1"/>
          </p:cNvSpPr>
          <p:nvPr/>
        </p:nvSpPr>
        <p:spPr bwMode="auto">
          <a:xfrm>
            <a:off x="477838" y="1647602"/>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Acceptance of Loan</a:t>
            </a:r>
            <a:endParaRPr kumimoji="0" lang="en-US" altLang="zh-TW" sz="3600" dirty="0">
              <a:solidFill>
                <a:srgbClr val="008000"/>
              </a:solidFill>
            </a:endParaRPr>
          </a:p>
        </p:txBody>
      </p:sp>
      <p:sp>
        <p:nvSpPr>
          <p:cNvPr id="5" name="Text Box 7"/>
          <p:cNvSpPr txBox="1">
            <a:spLocks noChangeArrowheads="1"/>
          </p:cNvSpPr>
          <p:nvPr/>
        </p:nvSpPr>
        <p:spPr bwMode="auto">
          <a:xfrm>
            <a:off x="477838" y="2323820"/>
            <a:ext cx="8208962" cy="1477328"/>
          </a:xfrm>
          <a:prstGeom prst="rect">
            <a:avLst/>
          </a:prstGeom>
          <a:noFill/>
          <a:ln w="9525">
            <a:noFill/>
            <a:miter lim="800000"/>
            <a:headEnd/>
            <a:tailEnd/>
          </a:ln>
        </p:spPr>
        <p:txBody>
          <a:bodyPr>
            <a:spAutoFit/>
          </a:bodyPr>
          <a:lstStyle/>
          <a:p>
            <a:pPr marL="457200" indent="-457200" eaLnBrk="1" hangingPunct="1">
              <a:buFont typeface="+mj-lt"/>
              <a:buAutoNum type="arabicPeriod"/>
              <a:defRPr/>
            </a:pPr>
            <a:r>
              <a:rPr lang="en-US" altLang="zh-TW" dirty="0">
                <a:latin typeface="Arial" charset="0"/>
              </a:rPr>
              <a:t>Submit the completed loan documents to SFO before the deadline.</a:t>
            </a:r>
          </a:p>
          <a:p>
            <a:pPr marL="457200" indent="-457200" eaLnBrk="1" hangingPunct="1">
              <a:buFont typeface="+mj-lt"/>
              <a:buAutoNum type="arabicPeriod"/>
              <a:defRPr/>
            </a:pPr>
            <a:r>
              <a:rPr lang="en-US" altLang="zh-TW" dirty="0">
                <a:latin typeface="Arial" charset="0"/>
              </a:rPr>
              <a:t>Disbursement of 1</a:t>
            </a:r>
            <a:r>
              <a:rPr lang="en-US" altLang="zh-TW" baseline="30000" dirty="0">
                <a:latin typeface="Arial" charset="0"/>
              </a:rPr>
              <a:t>st</a:t>
            </a:r>
            <a:r>
              <a:rPr lang="en-US" altLang="zh-TW" dirty="0">
                <a:latin typeface="Arial" charset="0"/>
              </a:rPr>
              <a:t> installment of loan (normally 2 to 3 weeks from the deadline for the submission of loan documents.</a:t>
            </a:r>
          </a:p>
          <a:p>
            <a:pPr marL="457200" indent="-457200" eaLnBrk="1" hangingPunct="1">
              <a:buFont typeface="+mj-lt"/>
              <a:buAutoNum type="arabicPeriod"/>
              <a:defRPr/>
            </a:pPr>
            <a:endParaRPr lang="en-US" altLang="zh-TW" dirty="0">
              <a:latin typeface="Arial" charset="0"/>
            </a:endParaRPr>
          </a:p>
          <a:p>
            <a:pPr marL="269875" indent="-269875" eaLnBrk="1" hangingPunct="1">
              <a:buFont typeface="Arial" pitchFamily="34" charset="0"/>
              <a:buChar char="•"/>
              <a:defRPr/>
            </a:pPr>
            <a:endParaRPr lang="en-US" altLang="zh-TW" dirty="0">
              <a:latin typeface="Arial" charset="0"/>
            </a:endParaRPr>
          </a:p>
        </p:txBody>
      </p:sp>
      <p:sp>
        <p:nvSpPr>
          <p:cNvPr id="7" name="Text Box 6"/>
          <p:cNvSpPr txBox="1">
            <a:spLocks noChangeArrowheads="1"/>
          </p:cNvSpPr>
          <p:nvPr/>
        </p:nvSpPr>
        <p:spPr bwMode="auto">
          <a:xfrm>
            <a:off x="477838" y="3478091"/>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Interest and Repayment of Loan</a:t>
            </a:r>
            <a:endParaRPr kumimoji="0" lang="en-US" altLang="zh-TW" sz="3600" dirty="0">
              <a:solidFill>
                <a:srgbClr val="008000"/>
              </a:solidFill>
            </a:endParaRPr>
          </a:p>
        </p:txBody>
      </p:sp>
      <p:sp>
        <p:nvSpPr>
          <p:cNvPr id="8" name="Text Box 7"/>
          <p:cNvSpPr txBox="1">
            <a:spLocks noChangeArrowheads="1"/>
          </p:cNvSpPr>
          <p:nvPr/>
        </p:nvSpPr>
        <p:spPr bwMode="auto">
          <a:xfrm>
            <a:off x="477838" y="4286187"/>
            <a:ext cx="80645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Interest accrued from 1 Dec of the year of graduation</a:t>
            </a:r>
          </a:p>
          <a:p>
            <a:pPr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Interest rate at 1.0% p.a.</a:t>
            </a:r>
          </a:p>
          <a:p>
            <a:pPr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180 equal monthly installments within 15 years</a:t>
            </a:r>
          </a:p>
          <a:p>
            <a:pPr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eaLnBrk="1" hangingPunct="1">
              <a:spcBef>
                <a:spcPct val="0"/>
              </a:spcBef>
              <a:buFont typeface="Wingdings" panose="05000000000000000000" pitchFamily="2" charset="2"/>
              <a:buChar char="§"/>
            </a:pPr>
            <a:r>
              <a:rPr lang="en-US" altLang="zh-TW" sz="1800" dirty="0">
                <a:latin typeface="Arial" panose="020B0604020202020204" pitchFamily="34" charset="0"/>
              </a:rPr>
              <a:t>Deferment of repayment could be applied</a:t>
            </a:r>
          </a:p>
          <a:p>
            <a:pPr eaLnBrk="1" hangingPunct="1">
              <a:spcBef>
                <a:spcPct val="0"/>
              </a:spcBef>
              <a:buFont typeface="Wingdings" panose="05000000000000000000" pitchFamily="2" charset="2"/>
              <a:buChar char="§"/>
            </a:pPr>
            <a:endParaRPr lang="en-US" altLang="zh-TW" sz="1800" dirty="0">
              <a:latin typeface="Arial" panose="020B0604020202020204" pitchFamily="34" charset="0"/>
            </a:endParaRPr>
          </a:p>
          <a:p>
            <a:pPr eaLnBrk="1" hangingPunct="1">
              <a:spcBef>
                <a:spcPct val="0"/>
              </a:spcBef>
              <a:buFont typeface="Wingdings" panose="05000000000000000000" pitchFamily="2" charset="2"/>
              <a:buChar char="§"/>
            </a:pPr>
            <a:r>
              <a:rPr lang="en-US" altLang="zh-TW" sz="1800" dirty="0">
                <a:latin typeface="Arial" panose="020B0604020202020204" pitchFamily="34" charset="0"/>
              </a:rPr>
              <a:t>Surcharge of 5% would be imposed for late repayment</a:t>
            </a:r>
            <a:endParaRPr lang="en-US" altLang="zh-TW" sz="1800" dirty="0">
              <a:latin typeface="新細明體" panose="02020500000000000000" pitchFamily="18" charset="-120"/>
            </a:endParaRPr>
          </a:p>
        </p:txBody>
      </p:sp>
    </p:spTree>
    <p:extLst>
      <p:ext uri="{BB962C8B-B14F-4D97-AF65-F5344CB8AC3E}">
        <p14:creationId xmlns:p14="http://schemas.microsoft.com/office/powerpoint/2010/main" val="736153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6" name="Text Box 6"/>
          <p:cNvSpPr txBox="1">
            <a:spLocks noChangeArrowheads="1"/>
          </p:cNvSpPr>
          <p:nvPr/>
        </p:nvSpPr>
        <p:spPr bwMode="auto">
          <a:xfrm>
            <a:off x="371072" y="1707670"/>
            <a:ext cx="8047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Demo – Online Application &amp; Finance Calculator</a:t>
            </a:r>
            <a:endParaRPr kumimoji="0" lang="en-US" altLang="zh-TW" sz="3600" dirty="0">
              <a:solidFill>
                <a:srgbClr val="008000"/>
              </a:solidFill>
            </a:endParaRPr>
          </a:p>
        </p:txBody>
      </p:sp>
      <p:sp>
        <p:nvSpPr>
          <p:cNvPr id="7" name="Text Box 7"/>
          <p:cNvSpPr txBox="1">
            <a:spLocks noChangeArrowheads="1"/>
          </p:cNvSpPr>
          <p:nvPr/>
        </p:nvSpPr>
        <p:spPr bwMode="auto">
          <a:xfrm>
            <a:off x="425048" y="2979088"/>
            <a:ext cx="79930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kumimoji="1">
                <a:solidFill>
                  <a:schemeClr val="tx1"/>
                </a:solidFill>
                <a:latin typeface="Arial" charset="0"/>
                <a:ea typeface="新細明體" pitchFamily="18" charset="-120"/>
              </a:defRPr>
            </a:lvl1pPr>
            <a:lvl2pPr indent="-563563"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marL="285750" indent="-285750" eaLnBrk="1" hangingPunct="1">
              <a:buFont typeface="Wingdings" panose="05000000000000000000" pitchFamily="2" charset="2"/>
              <a:buChar char="§"/>
              <a:defRPr/>
            </a:pPr>
            <a:r>
              <a:rPr kumimoji="0" lang="en-US" altLang="zh-TW" dirty="0">
                <a:ea typeface="微軟正黑體" pitchFamily="34" charset="-120"/>
                <a:cs typeface="Arial" charset="0"/>
              </a:rPr>
              <a:t>Submission of Online Application</a:t>
            </a:r>
          </a:p>
          <a:p>
            <a:pPr marL="571500" lvl="1" indent="-342900" eaLnBrk="1" hangingPunct="1">
              <a:buFont typeface="Wingdings" panose="05000000000000000000" pitchFamily="2" charset="2"/>
              <a:buChar char="Ø"/>
              <a:defRPr/>
            </a:pPr>
            <a:r>
              <a:rPr lang="en-US" altLang="zh-TW" dirty="0">
                <a:solidFill>
                  <a:schemeClr val="tx1">
                    <a:lumMod val="95000"/>
                    <a:lumOff val="5000"/>
                  </a:schemeClr>
                </a:solidFill>
                <a:hlinkClick r:id="rId2"/>
              </a:rPr>
              <a:t>https://www.wfsfaa.gov.hk/sfo/tc/elink/elink.htm</a:t>
            </a:r>
            <a:endParaRPr lang="en-US" altLang="zh-TW" dirty="0">
              <a:solidFill>
                <a:schemeClr val="tx1">
                  <a:lumMod val="95000"/>
                  <a:lumOff val="5000"/>
                </a:schemeClr>
              </a:solidFill>
            </a:endParaRPr>
          </a:p>
          <a:p>
            <a:pPr marL="571500" lvl="1" indent="-342900" eaLnBrk="1" hangingPunct="1">
              <a:buFont typeface="Wingdings" panose="05000000000000000000" pitchFamily="2" charset="2"/>
              <a:buChar char="Ø"/>
              <a:defRPr/>
            </a:pPr>
            <a:endParaRPr kumimoji="0" lang="en-US" altLang="zh-TW" dirty="0">
              <a:solidFill>
                <a:schemeClr val="tx1">
                  <a:lumMod val="95000"/>
                  <a:lumOff val="5000"/>
                </a:schemeClr>
              </a:solidFill>
              <a:ea typeface="微軟正黑體" pitchFamily="34" charset="-120"/>
              <a:cs typeface="Arial" charset="0"/>
            </a:endParaRPr>
          </a:p>
          <a:p>
            <a:pPr marL="285750" indent="-285750" eaLnBrk="1" hangingPunct="1">
              <a:buFont typeface="Wingdings" panose="05000000000000000000" pitchFamily="2" charset="2"/>
              <a:buChar char="§"/>
              <a:defRPr/>
            </a:pPr>
            <a:r>
              <a:rPr kumimoji="0" lang="en-US" altLang="zh-TW" dirty="0">
                <a:ea typeface="微軟正黑體" pitchFamily="34" charset="-120"/>
                <a:cs typeface="Arial" charset="0"/>
              </a:rPr>
              <a:t>Submission of Declaration and Supporting Documents</a:t>
            </a:r>
          </a:p>
          <a:p>
            <a:pPr marL="571500" lvl="1" indent="-342900" eaLnBrk="1" hangingPunct="1">
              <a:buFont typeface="Wingdings" panose="05000000000000000000" pitchFamily="2" charset="2"/>
              <a:buChar char="Ø"/>
              <a:defRPr/>
            </a:pPr>
            <a:r>
              <a:rPr lang="en-US" altLang="zh-TW" dirty="0"/>
              <a:t>within 7 days from submission of online application form through the following channels:</a:t>
            </a:r>
          </a:p>
          <a:p>
            <a:pPr marL="1371600" lvl="2" indent="-457200" eaLnBrk="1" hangingPunct="1">
              <a:buFont typeface="+mj-lt"/>
              <a:buAutoNum type="arabicPeriod"/>
              <a:defRPr/>
            </a:pPr>
            <a:r>
              <a:rPr kumimoji="0" lang="en-US" altLang="zh-TW" dirty="0">
                <a:ea typeface="微軟正黑體" pitchFamily="34" charset="-120"/>
                <a:cs typeface="Arial" charset="0"/>
              </a:rPr>
              <a:t>Online upload</a:t>
            </a:r>
          </a:p>
          <a:p>
            <a:pPr marL="1371600" lvl="2" indent="-457200" eaLnBrk="1" hangingPunct="1">
              <a:buFont typeface="+mj-lt"/>
              <a:buAutoNum type="arabicPeriod"/>
              <a:defRPr/>
            </a:pPr>
            <a:r>
              <a:rPr kumimoji="0" lang="en-US" altLang="zh-TW" dirty="0">
                <a:ea typeface="微軟正黑體" pitchFamily="34" charset="-120"/>
                <a:cs typeface="Arial" charset="0"/>
              </a:rPr>
              <a:t>By mail / In person to SFO’s office</a:t>
            </a:r>
          </a:p>
          <a:p>
            <a:pPr marL="1371600" lvl="2" indent="-457200" eaLnBrk="1" hangingPunct="1">
              <a:buFont typeface="+mj-lt"/>
              <a:buAutoNum type="arabicPeriod"/>
              <a:defRPr/>
            </a:pPr>
            <a:r>
              <a:rPr kumimoji="0" lang="en-US" altLang="zh-TW" dirty="0">
                <a:ea typeface="微軟正黑體" pitchFamily="34" charset="-120"/>
                <a:cs typeface="Arial" charset="0"/>
              </a:rPr>
              <a:t>SAO Counter (TSFS only)</a:t>
            </a:r>
            <a:endParaRPr lang="en-US" altLang="zh-TW" dirty="0"/>
          </a:p>
        </p:txBody>
      </p:sp>
    </p:spTree>
    <p:extLst>
      <p:ext uri="{BB962C8B-B14F-4D97-AF65-F5344CB8AC3E}">
        <p14:creationId xmlns:p14="http://schemas.microsoft.com/office/powerpoint/2010/main" val="2501231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4" name="Text Box 6"/>
          <p:cNvSpPr txBox="1">
            <a:spLocks noChangeArrowheads="1"/>
          </p:cNvSpPr>
          <p:nvPr/>
        </p:nvSpPr>
        <p:spPr bwMode="auto">
          <a:xfrm>
            <a:off x="422275" y="1587769"/>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a:solidFill>
                  <a:srgbClr val="008000"/>
                </a:solidFill>
              </a:rPr>
              <a:t>Important Notes</a:t>
            </a:r>
            <a:endParaRPr kumimoji="0" lang="en-US" altLang="zh-TW" sz="3600">
              <a:solidFill>
                <a:srgbClr val="008000"/>
              </a:solidFill>
            </a:endParaRPr>
          </a:p>
        </p:txBody>
      </p:sp>
      <p:sp>
        <p:nvSpPr>
          <p:cNvPr id="5" name="Text Box 7"/>
          <p:cNvSpPr txBox="1">
            <a:spLocks noChangeArrowheads="1"/>
          </p:cNvSpPr>
          <p:nvPr/>
        </p:nvSpPr>
        <p:spPr bwMode="auto">
          <a:xfrm>
            <a:off x="477838" y="2341832"/>
            <a:ext cx="8208962" cy="4081117"/>
          </a:xfrm>
          <a:prstGeom prst="rect">
            <a:avLst/>
          </a:prstGeom>
          <a:noFill/>
          <a:ln w="9525">
            <a:noFill/>
            <a:miter lim="800000"/>
            <a:headEnd/>
            <a:tailEnd/>
          </a:ln>
        </p:spPr>
        <p:txBody>
          <a:bodyPr>
            <a:spAutoFit/>
          </a:bodyPr>
          <a:lstStyle/>
          <a:p>
            <a:pPr marL="285750" indent="-285750" eaLnBrk="1" hangingPunct="1">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Photocopies submitted </a:t>
            </a:r>
            <a:r>
              <a:rPr lang="en-US" altLang="zh-TW" sz="1600" dirty="0">
                <a:solidFill>
                  <a:srgbClr val="FF0000"/>
                </a:solidFill>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 Properly filled application</a:t>
            </a:r>
          </a:p>
          <a:p>
            <a:pPr marL="285750" indent="-285750" eaLnBrk="1" hangingPunct="1">
              <a:lnSpc>
                <a:spcPct val="90000"/>
              </a:lnSpc>
              <a:buFont typeface="Arial" panose="020B0604020202020204" pitchFamily="34" charset="0"/>
              <a:buChar char="•"/>
              <a:defRPr/>
            </a:pPr>
            <a:endParaRPr lang="en-US" altLang="zh-TW" sz="1600" dirty="0">
              <a:latin typeface="Arial" panose="020B0604020202020204" pitchFamily="34" charset="0"/>
              <a:cs typeface="Arial" panose="020B0604020202020204" pitchFamily="34" charset="0"/>
            </a:endParaRPr>
          </a:p>
          <a:p>
            <a:pPr marL="285750" indent="-285750" eaLnBrk="1" hangingPunct="1">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Fill in </a:t>
            </a:r>
            <a:r>
              <a:rPr lang="en-US" altLang="zh-TW" sz="1600" dirty="0">
                <a:solidFill>
                  <a:srgbClr val="FF0000"/>
                </a:solidFill>
                <a:latin typeface="Arial" panose="020B0604020202020204" pitchFamily="34" charset="0"/>
                <a:cs typeface="Arial" panose="020B0604020202020204" pitchFamily="34" charset="0"/>
              </a:rPr>
              <a:t>ALL</a:t>
            </a:r>
            <a:r>
              <a:rPr lang="en-US" altLang="zh-TW" sz="1600" dirty="0">
                <a:latin typeface="Arial" panose="020B0604020202020204" pitchFamily="34" charset="0"/>
                <a:cs typeface="Arial" panose="020B0604020202020204" pitchFamily="34" charset="0"/>
              </a:rPr>
              <a:t> tables (where applicable)</a:t>
            </a:r>
          </a:p>
          <a:p>
            <a:pPr marL="285750" indent="-285750" eaLnBrk="1" hangingPunct="1">
              <a:lnSpc>
                <a:spcPct val="90000"/>
              </a:lnSpc>
              <a:buFont typeface="Arial" panose="020B0604020202020204" pitchFamily="34" charset="0"/>
              <a:buChar char="•"/>
              <a:defRPr/>
            </a:pPr>
            <a:endParaRPr lang="en-US" altLang="zh-TW" sz="1600" dirty="0">
              <a:latin typeface="Arial" panose="020B0604020202020204" pitchFamily="34" charset="0"/>
              <a:cs typeface="Arial" panose="020B0604020202020204" pitchFamily="34" charset="0"/>
            </a:endParaRPr>
          </a:p>
          <a:p>
            <a:pPr marL="285750" indent="-285750" eaLnBrk="1" hangingPunct="1">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Add details in Step 12 (if necessary)</a:t>
            </a:r>
          </a:p>
          <a:p>
            <a:pPr marL="285750" indent="-285750" eaLnBrk="1" hangingPunct="1">
              <a:lnSpc>
                <a:spcPct val="90000"/>
              </a:lnSpc>
              <a:buFont typeface="Arial" panose="020B0604020202020204" pitchFamily="34" charset="0"/>
              <a:buChar char="•"/>
              <a:defRPr/>
            </a:pPr>
            <a:endParaRPr lang="en-US" altLang="zh-TW" sz="1600" dirty="0">
              <a:latin typeface="Arial" panose="020B0604020202020204" pitchFamily="34" charset="0"/>
              <a:cs typeface="Arial" panose="020B0604020202020204" pitchFamily="34" charset="0"/>
            </a:endParaRPr>
          </a:p>
          <a:p>
            <a:pPr marL="285750" indent="-285750" eaLnBrk="1" hangingPunct="1">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Do </a:t>
            </a:r>
            <a:r>
              <a:rPr lang="en-US" altLang="zh-TW" sz="1600" dirty="0">
                <a:solidFill>
                  <a:srgbClr val="FF0000"/>
                </a:solidFill>
                <a:latin typeface="Arial" panose="020B0604020202020204" pitchFamily="34" charset="0"/>
                <a:cs typeface="Arial" panose="020B0604020202020204" pitchFamily="34" charset="0"/>
              </a:rPr>
              <a:t>NOT</a:t>
            </a:r>
            <a:r>
              <a:rPr lang="en-US" altLang="zh-TW" sz="1600" dirty="0">
                <a:latin typeface="Arial" panose="020B0604020202020204" pitchFamily="34" charset="0"/>
                <a:cs typeface="Arial" panose="020B0604020202020204" pitchFamily="34" charset="0"/>
              </a:rPr>
              <a:t> expect the SFO will calculate and fill in the form for you</a:t>
            </a:r>
          </a:p>
          <a:p>
            <a:pPr marL="285750" indent="-285750" eaLnBrk="1" hangingPunct="1">
              <a:lnSpc>
                <a:spcPct val="90000"/>
              </a:lnSpc>
              <a:buFont typeface="Arial" panose="020B0604020202020204" pitchFamily="34" charset="0"/>
              <a:buChar char="•"/>
              <a:defRPr/>
            </a:pPr>
            <a:endParaRPr lang="en-US" altLang="zh-TW" sz="1600" dirty="0">
              <a:latin typeface="Arial" panose="020B0604020202020204" pitchFamily="34" charset="0"/>
              <a:cs typeface="Arial" panose="020B0604020202020204" pitchFamily="34" charset="0"/>
            </a:endParaRPr>
          </a:p>
          <a:p>
            <a:pPr marL="285750" indent="-285750" eaLnBrk="1" hangingPunct="1">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Failing to complete the tables in the application form may lead to </a:t>
            </a:r>
            <a:r>
              <a:rPr lang="en-US" altLang="zh-TW" sz="1600" dirty="0">
                <a:solidFill>
                  <a:srgbClr val="FF0000"/>
                </a:solidFill>
                <a:latin typeface="Arial" panose="020B0604020202020204" pitchFamily="34" charset="0"/>
                <a:cs typeface="Arial" panose="020B0604020202020204" pitchFamily="34" charset="0"/>
              </a:rPr>
              <a:t>rejection</a:t>
            </a:r>
            <a:r>
              <a:rPr lang="en-US" altLang="zh-TW" sz="1600" dirty="0">
                <a:latin typeface="Arial" panose="020B0604020202020204" pitchFamily="34" charset="0"/>
                <a:cs typeface="Arial" panose="020B0604020202020204" pitchFamily="34" charset="0"/>
              </a:rPr>
              <a:t> of application</a:t>
            </a:r>
          </a:p>
          <a:p>
            <a:pPr marL="285750" indent="-285750" eaLnBrk="1" hangingPunct="1">
              <a:lnSpc>
                <a:spcPct val="90000"/>
              </a:lnSpc>
              <a:buFont typeface="Arial" panose="020B0604020202020204" pitchFamily="34" charset="0"/>
              <a:buChar char="•"/>
              <a:defRPr/>
            </a:pPr>
            <a:endParaRPr lang="en-US" altLang="zh-TW"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defRPr/>
            </a:pPr>
            <a:r>
              <a:rPr lang="en-US" altLang="zh-TW" sz="1600" dirty="0">
                <a:latin typeface="Arial" panose="020B0604020202020204" pitchFamily="34" charset="0"/>
                <a:cs typeface="Arial" panose="020B0604020202020204" pitchFamily="34" charset="0"/>
              </a:rPr>
              <a:t>For an applicant whose family received CSSA throughout the assessment period from 1.4.2019 to 31.3.2020 or is currently in receipt of the CSSA, you should submit the applications using the simplified application form </a:t>
            </a:r>
            <a:br>
              <a:rPr lang="en-US" altLang="zh-TW" sz="1600" dirty="0">
                <a:latin typeface="Arial" panose="020B0604020202020204" pitchFamily="34" charset="0"/>
                <a:cs typeface="Arial" panose="020B0604020202020204" pitchFamily="34" charset="0"/>
              </a:rPr>
            </a:br>
            <a:endParaRPr lang="en-US" altLang="zh-TW"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defRPr/>
            </a:pPr>
            <a:r>
              <a:rPr lang="zh-TW" altLang="en-US" sz="1600" dirty="0">
                <a:latin typeface="Arial" panose="020B0604020202020204" pitchFamily="34" charset="0"/>
                <a:cs typeface="Arial" panose="020B0604020202020204" pitchFamily="34" charset="0"/>
              </a:rPr>
              <a:t>如申請人家庭於整個評核年度</a:t>
            </a:r>
            <a:r>
              <a:rPr lang="en-US" altLang="zh-TW"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即</a:t>
            </a:r>
            <a:r>
              <a:rPr lang="en-US" altLang="zh-TW" sz="1600" dirty="0">
                <a:latin typeface="Arial" panose="020B0604020202020204" pitchFamily="34" charset="0"/>
                <a:cs typeface="Arial" panose="020B0604020202020204" pitchFamily="34" charset="0"/>
              </a:rPr>
              <a:t>2021</a:t>
            </a:r>
            <a:r>
              <a:rPr lang="zh-TW" altLang="en-US" sz="1600" dirty="0">
                <a:latin typeface="Arial" panose="020B0604020202020204" pitchFamily="34" charset="0"/>
                <a:cs typeface="Arial" panose="020B0604020202020204" pitchFamily="34" charset="0"/>
              </a:rPr>
              <a:t>年</a:t>
            </a:r>
            <a:r>
              <a:rPr lang="en-US" altLang="zh-TW" sz="1600" dirty="0">
                <a:latin typeface="Arial" panose="020B0604020202020204" pitchFamily="34" charset="0"/>
                <a:cs typeface="Arial" panose="020B0604020202020204" pitchFamily="34" charset="0"/>
              </a:rPr>
              <a:t>4</a:t>
            </a:r>
            <a:r>
              <a:rPr lang="zh-TW" altLang="en-US" sz="1600" dirty="0">
                <a:latin typeface="Arial" panose="020B0604020202020204" pitchFamily="34" charset="0"/>
                <a:cs typeface="Arial" panose="020B0604020202020204" pitchFamily="34" charset="0"/>
              </a:rPr>
              <a:t>月</a:t>
            </a:r>
            <a:r>
              <a:rPr lang="en-US" altLang="zh-TW" sz="1600" dirty="0">
                <a:latin typeface="Arial" panose="020B0604020202020204" pitchFamily="34" charset="0"/>
                <a:cs typeface="Arial" panose="020B0604020202020204" pitchFamily="34" charset="0"/>
              </a:rPr>
              <a:t>1</a:t>
            </a:r>
            <a:r>
              <a:rPr lang="zh-TW" altLang="en-US" sz="1600" dirty="0">
                <a:latin typeface="Arial" panose="020B0604020202020204" pitchFamily="34" charset="0"/>
                <a:cs typeface="Arial" panose="020B0604020202020204" pitchFamily="34" charset="0"/>
              </a:rPr>
              <a:t>日至</a:t>
            </a:r>
            <a:r>
              <a:rPr lang="en-US" altLang="zh-TW" sz="1600" dirty="0">
                <a:latin typeface="Arial" panose="020B0604020202020204" pitchFamily="34" charset="0"/>
                <a:cs typeface="Arial" panose="020B0604020202020204" pitchFamily="34" charset="0"/>
              </a:rPr>
              <a:t>2022</a:t>
            </a:r>
            <a:r>
              <a:rPr lang="zh-TW" altLang="en-US" sz="1600" dirty="0">
                <a:latin typeface="Arial" panose="020B0604020202020204" pitchFamily="34" charset="0"/>
                <a:cs typeface="Arial" panose="020B0604020202020204" pitchFamily="34" charset="0"/>
              </a:rPr>
              <a:t>年</a:t>
            </a:r>
            <a:r>
              <a:rPr lang="en-US" altLang="zh-TW" sz="1600" dirty="0">
                <a:latin typeface="Arial" panose="020B0604020202020204" pitchFamily="34" charset="0"/>
                <a:cs typeface="Arial" panose="020B0604020202020204" pitchFamily="34" charset="0"/>
              </a:rPr>
              <a:t>3</a:t>
            </a:r>
            <a:r>
              <a:rPr lang="zh-TW" altLang="en-US" sz="1600" dirty="0">
                <a:latin typeface="Arial" panose="020B0604020202020204" pitchFamily="34" charset="0"/>
                <a:cs typeface="Arial" panose="020B0604020202020204" pitchFamily="34" charset="0"/>
              </a:rPr>
              <a:t>月</a:t>
            </a:r>
            <a:r>
              <a:rPr lang="en-US" altLang="zh-TW" sz="1600" dirty="0">
                <a:latin typeface="Arial" panose="020B0604020202020204" pitchFamily="34" charset="0"/>
                <a:cs typeface="Arial" panose="020B0604020202020204" pitchFamily="34" charset="0"/>
              </a:rPr>
              <a:t>31</a:t>
            </a:r>
            <a:r>
              <a:rPr lang="zh-TW" altLang="en-US" sz="1600" dirty="0">
                <a:latin typeface="Arial" panose="020B0604020202020204" pitchFamily="34" charset="0"/>
                <a:cs typeface="Arial" panose="020B0604020202020204" pitchFamily="34" charset="0"/>
              </a:rPr>
              <a:t>日</a:t>
            </a:r>
            <a:r>
              <a:rPr lang="en-US" altLang="zh-TW"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或現正領取綜合社會保障援助</a:t>
            </a:r>
            <a:r>
              <a:rPr lang="en-US" altLang="zh-TW"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綜援</a:t>
            </a:r>
            <a:r>
              <a:rPr lang="en-US" altLang="zh-TW"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，他</a:t>
            </a:r>
            <a:r>
              <a:rPr lang="en-US" altLang="zh-TW"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她便無需填報家庭的收入及資產資料。該類別申請人可使用在網上平台的綜援家庭簡化版表格遞交申請。</a:t>
            </a:r>
            <a:endParaRPr kumimoji="0" lang="en-US" altLang="zh-TW" sz="1600" dirty="0">
              <a:solidFill>
                <a:schemeClr val="bg1">
                  <a:lumMod val="50000"/>
                </a:schemeClr>
              </a:solidFill>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112169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TSFS/FASP (Grant &amp; Loan)</a:t>
            </a:r>
          </a:p>
        </p:txBody>
      </p:sp>
      <p:sp>
        <p:nvSpPr>
          <p:cNvPr id="23" name="Text Box 6"/>
          <p:cNvSpPr txBox="1">
            <a:spLocks noChangeArrowheads="1"/>
          </p:cNvSpPr>
          <p:nvPr/>
        </p:nvSpPr>
        <p:spPr bwMode="auto">
          <a:xfrm>
            <a:off x="396081" y="1568997"/>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Application Procedures (TSFS/FASP)</a:t>
            </a:r>
            <a:endParaRPr kumimoji="0" lang="en-US" altLang="zh-TW" sz="3600" dirty="0">
              <a:solidFill>
                <a:srgbClr val="008000"/>
              </a:solidFill>
            </a:endParaRPr>
          </a:p>
        </p:txBody>
      </p:sp>
      <p:grpSp>
        <p:nvGrpSpPr>
          <p:cNvPr id="44" name="群組 75"/>
          <p:cNvGrpSpPr>
            <a:grpSpLocks/>
          </p:cNvGrpSpPr>
          <p:nvPr/>
        </p:nvGrpSpPr>
        <p:grpSpPr bwMode="auto">
          <a:xfrm>
            <a:off x="245805" y="3145349"/>
            <a:ext cx="6075933" cy="2052637"/>
            <a:chOff x="252574" y="3339019"/>
            <a:chExt cx="6111508" cy="578513"/>
          </a:xfrm>
        </p:grpSpPr>
        <p:sp>
          <p:nvSpPr>
            <p:cNvPr id="45" name="手繪多邊形 44"/>
            <p:cNvSpPr/>
            <p:nvPr/>
          </p:nvSpPr>
          <p:spPr>
            <a:xfrm>
              <a:off x="252574"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lIns="532244" tIns="93345" rIns="392227" bIns="93345" spcCol="1270" anchor="ctr"/>
            <a:lstStyle/>
            <a:p>
              <a:pPr algn="ctr" defTabSz="1555750">
                <a:lnSpc>
                  <a:spcPct val="90000"/>
                </a:lnSpc>
                <a:spcAft>
                  <a:spcPct val="35000"/>
                </a:spcAft>
                <a:defRPr/>
              </a:pPr>
              <a:endParaRPr lang="zh-HK" altLang="en-US" sz="3500" dirty="0">
                <a:solidFill>
                  <a:srgbClr val="009999"/>
                </a:solidFill>
                <a:latin typeface="標楷體" panose="03000509000000000000" pitchFamily="65" charset="-120"/>
                <a:ea typeface="標楷體" panose="03000509000000000000" pitchFamily="65" charset="-120"/>
              </a:endParaRPr>
            </a:p>
          </p:txBody>
        </p:sp>
        <p:sp>
          <p:nvSpPr>
            <p:cNvPr id="46" name="手繪多邊形 45"/>
            <p:cNvSpPr/>
            <p:nvPr/>
          </p:nvSpPr>
          <p:spPr>
            <a:xfrm>
              <a:off x="1647557"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47" name="手繪多邊形 46"/>
            <p:cNvSpPr/>
            <p:nvPr/>
          </p:nvSpPr>
          <p:spPr>
            <a:xfrm>
              <a:off x="3068952"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48" name="手繪多邊形 47"/>
            <p:cNvSpPr/>
            <p:nvPr/>
          </p:nvSpPr>
          <p:spPr>
            <a:xfrm>
              <a:off x="4491999"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grpSp>
      <p:sp>
        <p:nvSpPr>
          <p:cNvPr id="49" name="手繪多邊形 48"/>
          <p:cNvSpPr/>
          <p:nvPr/>
        </p:nvSpPr>
        <p:spPr>
          <a:xfrm>
            <a:off x="5743155" y="3145349"/>
            <a:ext cx="1800225" cy="2052637"/>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50" name="手繪多邊形 49"/>
          <p:cNvSpPr/>
          <p:nvPr/>
        </p:nvSpPr>
        <p:spPr>
          <a:xfrm>
            <a:off x="7111580" y="3145349"/>
            <a:ext cx="1800225" cy="2052637"/>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lIns="532244"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51" name="文字方塊 89"/>
          <p:cNvSpPr txBox="1">
            <a:spLocks noChangeArrowheads="1"/>
          </p:cNvSpPr>
          <p:nvPr/>
        </p:nvSpPr>
        <p:spPr bwMode="auto">
          <a:xfrm>
            <a:off x="1546240" y="2339677"/>
            <a:ext cx="1819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100" dirty="0">
                <a:solidFill>
                  <a:srgbClr val="000000"/>
                </a:solidFill>
                <a:latin typeface="微軟正黑體" panose="020B0604030504040204" pitchFamily="34" charset="-120"/>
                <a:ea typeface="微軟正黑體" panose="020B0604030504040204" pitchFamily="34" charset="-120"/>
              </a:rPr>
              <a:t>有關在校內收集證明文件的安排，請留意個別院校的公布。 </a:t>
            </a:r>
            <a:endParaRPr lang="zh-HK" altLang="en-US" sz="1100" dirty="0">
              <a:solidFill>
                <a:srgbClr val="000000"/>
              </a:solidFill>
              <a:latin typeface="微軟正黑體" panose="020B0604030504040204" pitchFamily="34" charset="-120"/>
              <a:ea typeface="微軟正黑體" panose="020B0604030504040204" pitchFamily="34" charset="-120"/>
            </a:endParaRPr>
          </a:p>
        </p:txBody>
      </p:sp>
      <p:cxnSp>
        <p:nvCxnSpPr>
          <p:cNvPr id="52" name="直線單箭頭接點 51"/>
          <p:cNvCxnSpPr/>
          <p:nvPr/>
        </p:nvCxnSpPr>
        <p:spPr>
          <a:xfrm flipH="1">
            <a:off x="2393448" y="2915469"/>
            <a:ext cx="79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文字方塊 62"/>
          <p:cNvSpPr txBox="1">
            <a:spLocks noChangeArrowheads="1"/>
          </p:cNvSpPr>
          <p:nvPr/>
        </p:nvSpPr>
        <p:spPr bwMode="auto">
          <a:xfrm>
            <a:off x="4676878" y="2353401"/>
            <a:ext cx="209322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100" dirty="0">
                <a:solidFill>
                  <a:srgbClr val="000000"/>
                </a:solidFill>
                <a:latin typeface="微軟正黑體" panose="020B0604030504040204" pitchFamily="34" charset="-120"/>
                <a:ea typeface="微軟正黑體" panose="020B0604030504040204" pitchFamily="34" charset="-120"/>
              </a:rPr>
              <a:t>於發出「接獲申請通知書」後</a:t>
            </a:r>
            <a:r>
              <a:rPr lang="en-US" altLang="zh-TW" sz="1100" dirty="0">
                <a:solidFill>
                  <a:srgbClr val="000000"/>
                </a:solidFill>
                <a:latin typeface="微軟正黑體" panose="020B0604030504040204" pitchFamily="34" charset="-120"/>
                <a:ea typeface="微軟正黑體" panose="020B0604030504040204" pitchFamily="34" charset="-120"/>
              </a:rPr>
              <a:t>60</a:t>
            </a:r>
            <a:r>
              <a:rPr lang="zh-TW" altLang="en-US" sz="1100" dirty="0">
                <a:solidFill>
                  <a:srgbClr val="000000"/>
                </a:solidFill>
                <a:latin typeface="微軟正黑體" panose="020B0604030504040204" pitchFamily="34" charset="-120"/>
                <a:ea typeface="微軟正黑體" panose="020B0604030504040204" pitchFamily="34" charset="-120"/>
              </a:rPr>
              <a:t>日內，向</a:t>
            </a:r>
            <a:r>
              <a:rPr lang="en-US" altLang="zh-TW" sz="1100" dirty="0">
                <a:solidFill>
                  <a:srgbClr val="000000"/>
                </a:solidFill>
                <a:latin typeface="微軟正黑體" panose="020B0604030504040204" pitchFamily="34" charset="-120"/>
                <a:ea typeface="微軟正黑體" panose="020B0604030504040204" pitchFamily="34" charset="-120"/>
              </a:rPr>
              <a:t>90% </a:t>
            </a:r>
            <a:r>
              <a:rPr lang="zh-TW" altLang="en-US" sz="1100" dirty="0">
                <a:solidFill>
                  <a:srgbClr val="000000"/>
                </a:solidFill>
                <a:latin typeface="微軟正黑體" panose="020B0604030504040204" pitchFamily="34" charset="-120"/>
                <a:ea typeface="微軟正黑體" panose="020B0604030504040204" pitchFamily="34" charset="-120"/>
              </a:rPr>
              <a:t>資料齊備的</a:t>
            </a:r>
            <a:br>
              <a:rPr lang="en-US" altLang="zh-TW" sz="1100" dirty="0">
                <a:solidFill>
                  <a:srgbClr val="000000"/>
                </a:solidFill>
                <a:latin typeface="微軟正黑體" panose="020B0604030504040204" pitchFamily="34" charset="-120"/>
                <a:ea typeface="微軟正黑體" panose="020B0604030504040204" pitchFamily="34" charset="-120"/>
              </a:rPr>
            </a:br>
            <a:r>
              <a:rPr lang="zh-TW" altLang="en-US" sz="1100" dirty="0">
                <a:solidFill>
                  <a:srgbClr val="000000"/>
                </a:solidFill>
                <a:latin typeface="微軟正黑體" panose="020B0604030504040204" pitchFamily="34" charset="-120"/>
                <a:ea typeface="微軟正黑體" panose="020B0604030504040204" pitchFamily="34" charset="-120"/>
              </a:rPr>
              <a:t>申請發出「申請結果通知書」。 </a:t>
            </a:r>
            <a:endParaRPr lang="zh-HK" altLang="en-US" sz="1100" dirty="0">
              <a:solidFill>
                <a:srgbClr val="000000"/>
              </a:solidFill>
              <a:latin typeface="微軟正黑體" panose="020B0604030504040204" pitchFamily="34" charset="-120"/>
              <a:ea typeface="微軟正黑體" panose="020B0604030504040204" pitchFamily="34" charset="-120"/>
            </a:endParaRPr>
          </a:p>
        </p:txBody>
      </p:sp>
      <p:cxnSp>
        <p:nvCxnSpPr>
          <p:cNvPr id="54" name="直線單箭頭接點 53"/>
          <p:cNvCxnSpPr/>
          <p:nvPr/>
        </p:nvCxnSpPr>
        <p:spPr>
          <a:xfrm flipH="1">
            <a:off x="5674646" y="2917057"/>
            <a:ext cx="635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文字方塊 63"/>
          <p:cNvSpPr txBox="1">
            <a:spLocks noChangeArrowheads="1"/>
          </p:cNvSpPr>
          <p:nvPr/>
        </p:nvSpPr>
        <p:spPr bwMode="auto">
          <a:xfrm>
            <a:off x="7131475" y="2353401"/>
            <a:ext cx="16621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100" dirty="0">
                <a:solidFill>
                  <a:srgbClr val="000000"/>
                </a:solidFill>
                <a:latin typeface="微軟正黑體" panose="020B0604030504040204" pitchFamily="34" charset="-120"/>
                <a:ea typeface="微軟正黑體" panose="020B0604030504040204" pitchFamily="34" charset="-120"/>
              </a:rPr>
              <a:t>一般可於發出「申請結果通知書」後兩星期內完成。 </a:t>
            </a:r>
            <a:endParaRPr lang="zh-HK" altLang="en-US" sz="1100" dirty="0">
              <a:solidFill>
                <a:srgbClr val="000000"/>
              </a:solidFill>
              <a:latin typeface="微軟正黑體" panose="020B0604030504040204" pitchFamily="34" charset="-120"/>
              <a:ea typeface="微軟正黑體" panose="020B0604030504040204" pitchFamily="34" charset="-120"/>
            </a:endParaRPr>
          </a:p>
        </p:txBody>
      </p:sp>
      <p:cxnSp>
        <p:nvCxnSpPr>
          <p:cNvPr id="56" name="直線單箭頭接點 55"/>
          <p:cNvCxnSpPr/>
          <p:nvPr/>
        </p:nvCxnSpPr>
        <p:spPr>
          <a:xfrm flipH="1">
            <a:off x="7858550" y="2929193"/>
            <a:ext cx="635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文字方塊 67"/>
          <p:cNvSpPr txBox="1">
            <a:spLocks noChangeArrowheads="1"/>
          </p:cNvSpPr>
          <p:nvPr/>
        </p:nvSpPr>
        <p:spPr bwMode="auto">
          <a:xfrm>
            <a:off x="2142209" y="3511344"/>
            <a:ext cx="12684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上載、</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郵寄或</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親身遞交</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聲明書及</a:t>
            </a:r>
            <a:endParaRPr lang="en-US" altLang="zh-TW" sz="1600" b="1" dirty="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證明文件 </a:t>
            </a:r>
            <a:endParaRPr lang="zh-HK" altLang="en-US" sz="1600" b="1" dirty="0">
              <a:solidFill>
                <a:srgbClr val="000000"/>
              </a:solidFill>
              <a:latin typeface="微軟正黑體" panose="020B0604030504040204" pitchFamily="34" charset="-120"/>
              <a:ea typeface="微軟正黑體" panose="020B0604030504040204" pitchFamily="34" charset="-120"/>
            </a:endParaRPr>
          </a:p>
        </p:txBody>
      </p:sp>
      <p:sp>
        <p:nvSpPr>
          <p:cNvPr id="58" name="文字方塊 68"/>
          <p:cNvSpPr txBox="1">
            <a:spLocks noChangeArrowheads="1"/>
          </p:cNvSpPr>
          <p:nvPr/>
        </p:nvSpPr>
        <p:spPr bwMode="auto">
          <a:xfrm>
            <a:off x="3410622" y="3711369"/>
            <a:ext cx="1206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本處發出「接獲申請通知</a:t>
            </a:r>
            <a:r>
              <a:rPr lang="zh-HK" altLang="en-US" sz="1600" b="1" dirty="0">
                <a:solidFill>
                  <a:srgbClr val="000000"/>
                </a:solidFill>
                <a:latin typeface="微軟正黑體" panose="020B0604030504040204" pitchFamily="34" charset="-120"/>
                <a:ea typeface="微軟正黑體" panose="020B0604030504040204" pitchFamily="34" charset="-120"/>
              </a:rPr>
              <a:t>書」 </a:t>
            </a:r>
          </a:p>
        </p:txBody>
      </p:sp>
      <p:sp>
        <p:nvSpPr>
          <p:cNvPr id="59" name="文字方塊 69"/>
          <p:cNvSpPr txBox="1">
            <a:spLocks noChangeArrowheads="1"/>
          </p:cNvSpPr>
          <p:nvPr/>
        </p:nvSpPr>
        <p:spPr bwMode="auto">
          <a:xfrm>
            <a:off x="4817145" y="3790744"/>
            <a:ext cx="115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r>
              <a:rPr lang="zh-HK" altLang="en-US" sz="1600" b="1" dirty="0">
                <a:solidFill>
                  <a:srgbClr val="000000"/>
                </a:solidFill>
                <a:latin typeface="微軟正黑體" panose="020B0604030504040204" pitchFamily="34" charset="-120"/>
                <a:ea typeface="微軟正黑體" panose="020B0604030504040204" pitchFamily="34" charset="-120"/>
              </a:rPr>
              <a:t>處理</a:t>
            </a:r>
            <a:br>
              <a:rPr lang="en-US" altLang="zh-HK" sz="1600" b="1" dirty="0">
                <a:solidFill>
                  <a:srgbClr val="000000"/>
                </a:solidFill>
                <a:latin typeface="微軟正黑體" panose="020B0604030504040204" pitchFamily="34" charset="-120"/>
                <a:ea typeface="微軟正黑體" panose="020B0604030504040204" pitchFamily="34" charset="-120"/>
              </a:rPr>
            </a:br>
            <a:r>
              <a:rPr lang="zh-HK" altLang="en-US" sz="1600" b="1" dirty="0">
                <a:solidFill>
                  <a:srgbClr val="000000"/>
                </a:solidFill>
                <a:latin typeface="微軟正黑體" panose="020B0604030504040204" pitchFamily="34" charset="-120"/>
                <a:ea typeface="微軟正黑體" panose="020B0604030504040204" pitchFamily="34" charset="-120"/>
              </a:rPr>
              <a:t>申請</a:t>
            </a:r>
          </a:p>
        </p:txBody>
      </p:sp>
      <p:sp>
        <p:nvSpPr>
          <p:cNvPr id="60" name="文字方塊 70"/>
          <p:cNvSpPr txBox="1">
            <a:spLocks noChangeArrowheads="1"/>
          </p:cNvSpPr>
          <p:nvPr/>
        </p:nvSpPr>
        <p:spPr bwMode="auto">
          <a:xfrm>
            <a:off x="6158584" y="3720894"/>
            <a:ext cx="1352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發出</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「申請結果</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通知</a:t>
            </a:r>
            <a:r>
              <a:rPr lang="zh-HK" altLang="en-US" sz="1600" b="1" dirty="0">
                <a:solidFill>
                  <a:srgbClr val="000000"/>
                </a:solidFill>
                <a:latin typeface="微軟正黑體" panose="020B0604030504040204" pitchFamily="34" charset="-120"/>
                <a:ea typeface="微軟正黑體" panose="020B0604030504040204" pitchFamily="34" charset="-120"/>
              </a:rPr>
              <a:t>書」</a:t>
            </a:r>
          </a:p>
        </p:txBody>
      </p:sp>
      <p:sp>
        <p:nvSpPr>
          <p:cNvPr id="61" name="文字方塊 71"/>
          <p:cNvSpPr txBox="1">
            <a:spLocks noChangeArrowheads="1"/>
          </p:cNvSpPr>
          <p:nvPr/>
        </p:nvSpPr>
        <p:spPr bwMode="auto">
          <a:xfrm>
            <a:off x="7666709" y="3711369"/>
            <a:ext cx="99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發放</a:t>
            </a:r>
            <a:endParaRPr lang="en-US" altLang="zh-TW" sz="1600" b="1" dirty="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zh-TW" altLang="en-US" sz="1600" b="1" dirty="0">
                <a:solidFill>
                  <a:srgbClr val="000000"/>
                </a:solidFill>
                <a:latin typeface="微軟正黑體" panose="020B0604030504040204" pitchFamily="34" charset="-120"/>
                <a:ea typeface="微軟正黑體" panose="020B0604030504040204" pitchFamily="34" charset="-120"/>
              </a:rPr>
              <a:t>第一期</a:t>
            </a:r>
            <a:br>
              <a:rPr lang="en-US" altLang="zh-TW" sz="1600" b="1" dirty="0">
                <a:solidFill>
                  <a:srgbClr val="000000"/>
                </a:solidFill>
                <a:latin typeface="微軟正黑體" panose="020B0604030504040204" pitchFamily="34" charset="-120"/>
                <a:ea typeface="微軟正黑體" panose="020B0604030504040204" pitchFamily="34" charset="-120"/>
              </a:rPr>
            </a:br>
            <a:r>
              <a:rPr lang="zh-TW" altLang="en-US" sz="1600" b="1" dirty="0">
                <a:solidFill>
                  <a:srgbClr val="000000"/>
                </a:solidFill>
                <a:latin typeface="微軟正黑體" panose="020B0604030504040204" pitchFamily="34" charset="-120"/>
                <a:ea typeface="微軟正黑體" panose="020B0604030504040204" pitchFamily="34" charset="-120"/>
              </a:rPr>
              <a:t>助學金 </a:t>
            </a:r>
            <a:endParaRPr lang="zh-HK" altLang="en-US" sz="1600" b="1" dirty="0">
              <a:solidFill>
                <a:srgbClr val="000000"/>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516053" y="3274461"/>
            <a:ext cx="1261697" cy="1815882"/>
          </a:xfrm>
          <a:prstGeom prst="rect">
            <a:avLst/>
          </a:prstGeom>
        </p:spPr>
        <p:txBody>
          <a:bodyPr wrap="square">
            <a:spAutoFit/>
          </a:bodyPr>
          <a:lstStyle/>
          <a:p>
            <a:pPr>
              <a:defRPr/>
            </a:pPr>
            <a:r>
              <a:rPr lang="zh-TW" altLang="en-US" sz="1400" b="1" dirty="0">
                <a:solidFill>
                  <a:srgbClr val="000000"/>
                </a:solidFill>
                <a:latin typeface="微軟正黑體" panose="020B0604030504040204" pitchFamily="34" charset="-120"/>
                <a:ea typeface="微軟正黑體" panose="020B0604030504040204" pitchFamily="34" charset="-120"/>
              </a:rPr>
              <a:t>在學生資助處 </a:t>
            </a:r>
          </a:p>
          <a:p>
            <a:pPr>
              <a:defRPr/>
            </a:pPr>
            <a:r>
              <a:rPr lang="zh-TW" altLang="en-US" sz="1400" b="1" dirty="0">
                <a:solidFill>
                  <a:srgbClr val="000000"/>
                </a:solidFill>
                <a:latin typeface="微軟正黑體" panose="020B0604030504040204" pitchFamily="34" charset="-120"/>
                <a:ea typeface="微軟正黑體" panose="020B0604030504040204" pitchFamily="34" charset="-120"/>
              </a:rPr>
              <a:t>（本處）網頁下載申請指引及透過「學資處電子通</a:t>
            </a:r>
            <a:r>
              <a:rPr lang="en-US" altLang="zh-TW" sz="1400" b="1" dirty="0">
                <a:solidFill>
                  <a:srgbClr val="000000"/>
                </a:solidFill>
                <a:latin typeface="微軟正黑體" panose="020B0604030504040204" pitchFamily="34" charset="-120"/>
                <a:ea typeface="微軟正黑體" panose="020B0604030504040204" pitchFamily="34" charset="-120"/>
              </a:rPr>
              <a:t>—</a:t>
            </a:r>
            <a:r>
              <a:rPr lang="zh-TW" altLang="en-US" sz="1400" b="1" dirty="0">
                <a:solidFill>
                  <a:srgbClr val="000000"/>
                </a:solidFill>
                <a:latin typeface="微軟正黑體" panose="020B0604030504040204" pitchFamily="34" charset="-120"/>
                <a:ea typeface="微軟正黑體" panose="020B0604030504040204" pitchFamily="34" charset="-120"/>
              </a:rPr>
              <a:t>我的申請」網上平台遞交網</a:t>
            </a:r>
            <a:r>
              <a:rPr lang="zh-HK" altLang="en-US" sz="1400" b="1" dirty="0">
                <a:solidFill>
                  <a:srgbClr val="000000"/>
                </a:solidFill>
                <a:latin typeface="微軟正黑體" panose="020B0604030504040204" pitchFamily="34" charset="-120"/>
                <a:ea typeface="微軟正黑體" panose="020B0604030504040204" pitchFamily="34" charset="-120"/>
              </a:rPr>
              <a:t>上申請表 </a:t>
            </a:r>
          </a:p>
        </p:txBody>
      </p:sp>
      <p:cxnSp>
        <p:nvCxnSpPr>
          <p:cNvPr id="63" name="直線單箭頭接點 62"/>
          <p:cNvCxnSpPr/>
          <p:nvPr/>
        </p:nvCxnSpPr>
        <p:spPr>
          <a:xfrm flipH="1">
            <a:off x="6690396" y="5191302"/>
            <a:ext cx="238" cy="559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文字方塊 65"/>
          <p:cNvSpPr txBox="1">
            <a:spLocks noChangeArrowheads="1"/>
          </p:cNvSpPr>
          <p:nvPr/>
        </p:nvSpPr>
        <p:spPr bwMode="auto">
          <a:xfrm>
            <a:off x="5095545" y="5302575"/>
            <a:ext cx="1656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400" b="1" dirty="0">
                <a:solidFill>
                  <a:srgbClr val="FF0000"/>
                </a:solidFill>
                <a:latin typeface="微軟正黑體" panose="020B0604030504040204" pitchFamily="34" charset="-120"/>
                <a:ea typeface="微軟正黑體" panose="020B0604030504040204" pitchFamily="34" charset="-120"/>
              </a:rPr>
              <a:t>如接受生活費貸款</a:t>
            </a:r>
            <a:endParaRPr lang="zh-HK" altLang="en-US" sz="1400" b="1" dirty="0">
              <a:solidFill>
                <a:srgbClr val="FF0000"/>
              </a:solidFill>
              <a:latin typeface="微軟正黑體" panose="020B0604030504040204" pitchFamily="34" charset="-120"/>
              <a:ea typeface="微軟正黑體" panose="020B0604030504040204" pitchFamily="34" charset="-120"/>
            </a:endParaRPr>
          </a:p>
        </p:txBody>
      </p:sp>
      <p:cxnSp>
        <p:nvCxnSpPr>
          <p:cNvPr id="65" name="直線單箭頭接點 64"/>
          <p:cNvCxnSpPr/>
          <p:nvPr/>
        </p:nvCxnSpPr>
        <p:spPr>
          <a:xfrm flipH="1">
            <a:off x="7967044" y="5594747"/>
            <a:ext cx="822" cy="157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文字方塊 87"/>
          <p:cNvSpPr txBox="1">
            <a:spLocks noChangeArrowheads="1"/>
          </p:cNvSpPr>
          <p:nvPr/>
        </p:nvSpPr>
        <p:spPr bwMode="auto">
          <a:xfrm>
            <a:off x="7131475" y="5197986"/>
            <a:ext cx="18131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100" dirty="0">
                <a:solidFill>
                  <a:srgbClr val="000000"/>
                </a:solidFill>
                <a:latin typeface="微軟正黑體" panose="020B0604030504040204" pitchFamily="34" charset="-120"/>
                <a:ea typeface="微軟正黑體" panose="020B0604030504040204" pitchFamily="34" charset="-120"/>
              </a:rPr>
              <a:t>一般可於成功提交相關文件後三個星期內完成。 </a:t>
            </a:r>
            <a:endParaRPr lang="zh-HK" altLang="en-US" sz="1100" dirty="0">
              <a:solidFill>
                <a:srgbClr val="000000"/>
              </a:solidFill>
              <a:latin typeface="微軟正黑體" panose="020B0604030504040204" pitchFamily="34" charset="-120"/>
              <a:ea typeface="微軟正黑體" panose="020B0604030504040204" pitchFamily="34" charset="-120"/>
            </a:endParaRPr>
          </a:p>
        </p:txBody>
      </p:sp>
      <p:sp>
        <p:nvSpPr>
          <p:cNvPr id="67" name="手繪多邊形 66"/>
          <p:cNvSpPr/>
          <p:nvPr/>
        </p:nvSpPr>
        <p:spPr>
          <a:xfrm>
            <a:off x="6007510" y="5751038"/>
            <a:ext cx="1503624" cy="944087"/>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68" name="手繪多邊形 67"/>
          <p:cNvSpPr/>
          <p:nvPr/>
        </p:nvSpPr>
        <p:spPr>
          <a:xfrm>
            <a:off x="7394723" y="5751902"/>
            <a:ext cx="1491186" cy="946398"/>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69" name="＞形箭號 4"/>
          <p:cNvSpPr/>
          <p:nvPr/>
        </p:nvSpPr>
        <p:spPr>
          <a:xfrm>
            <a:off x="6272578" y="5920636"/>
            <a:ext cx="1207874" cy="604889"/>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defTabSz="622300">
              <a:lnSpc>
                <a:spcPct val="90000"/>
              </a:lnSpc>
              <a:spcAft>
                <a:spcPct val="35000"/>
              </a:spcAft>
              <a:defRPr/>
            </a:pPr>
            <a:r>
              <a:rPr lang="zh-TW" altLang="en-US" sz="1200" dirty="0">
                <a:solidFill>
                  <a:srgbClr val="000000"/>
                </a:solidFill>
                <a:latin typeface="微軟正黑體" panose="020B0604030504040204" pitchFamily="34" charset="-120"/>
                <a:ea typeface="微軟正黑體" panose="020B0604030504040204" pitchFamily="34" charset="-120"/>
              </a:rPr>
              <a:t>提交</a:t>
            </a:r>
            <a:br>
              <a:rPr lang="en-US" altLang="zh-TW" sz="1200" dirty="0">
                <a:solidFill>
                  <a:srgbClr val="000000"/>
                </a:solidFill>
                <a:latin typeface="微軟正黑體" panose="020B0604030504040204" pitchFamily="34" charset="-120"/>
                <a:ea typeface="微軟正黑體" panose="020B0604030504040204" pitchFamily="34" charset="-120"/>
              </a:rPr>
            </a:br>
            <a:r>
              <a:rPr lang="zh-TW" altLang="en-US" sz="1200" dirty="0">
                <a:solidFill>
                  <a:srgbClr val="000000"/>
                </a:solidFill>
                <a:latin typeface="微軟正黑體" panose="020B0604030504040204" pitchFamily="34" charset="-120"/>
                <a:ea typeface="微軟正黑體" panose="020B0604030504040204" pitchFamily="34" charset="-120"/>
              </a:rPr>
              <a:t>貸款文件及</a:t>
            </a:r>
            <a:br>
              <a:rPr lang="en-US" altLang="zh-TW" sz="1200" dirty="0">
                <a:solidFill>
                  <a:srgbClr val="000000"/>
                </a:solidFill>
                <a:latin typeface="微軟正黑體" panose="020B0604030504040204" pitchFamily="34" charset="-120"/>
                <a:ea typeface="微軟正黑體" panose="020B0604030504040204" pitchFamily="34" charset="-120"/>
              </a:rPr>
            </a:br>
            <a:r>
              <a:rPr lang="zh-TW" altLang="en-US" sz="1200" dirty="0">
                <a:solidFill>
                  <a:srgbClr val="000000"/>
                </a:solidFill>
                <a:latin typeface="微軟正黑體" panose="020B0604030504040204" pitchFamily="34" charset="-120"/>
                <a:ea typeface="微軟正黑體" panose="020B0604030504040204" pitchFamily="34" charset="-120"/>
              </a:rPr>
              <a:t>其他所需文件</a:t>
            </a:r>
            <a:endParaRPr lang="zh-HK" altLang="en-US" sz="1200" dirty="0">
              <a:solidFill>
                <a:srgbClr val="000000"/>
              </a:solidFill>
              <a:latin typeface="微軟正黑體" panose="020B0604030504040204" pitchFamily="34" charset="-120"/>
              <a:ea typeface="微軟正黑體" panose="020B0604030504040204" pitchFamily="34" charset="-120"/>
            </a:endParaRPr>
          </a:p>
        </p:txBody>
      </p:sp>
      <p:sp>
        <p:nvSpPr>
          <p:cNvPr id="70" name="文字方塊 88"/>
          <p:cNvSpPr txBox="1">
            <a:spLocks noChangeArrowheads="1"/>
          </p:cNvSpPr>
          <p:nvPr/>
        </p:nvSpPr>
        <p:spPr bwMode="auto">
          <a:xfrm>
            <a:off x="7647312" y="5891140"/>
            <a:ext cx="11221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pitchFamily="18" charset="-120"/>
              </a:defRPr>
            </a:lvl1pPr>
            <a:lvl2pPr marL="742950" indent="-285750"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1200" dirty="0">
                <a:solidFill>
                  <a:srgbClr val="000000"/>
                </a:solidFill>
                <a:latin typeface="微軟正黑體" panose="020B0604030504040204" pitchFamily="34" charset="-120"/>
                <a:ea typeface="微軟正黑體" panose="020B0604030504040204" pitchFamily="34" charset="-120"/>
              </a:rPr>
              <a:t>發放</a:t>
            </a:r>
            <a:endParaRPr lang="en-US" altLang="zh-TW" sz="1200" dirty="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zh-TW" altLang="en-US" sz="1200" dirty="0">
                <a:solidFill>
                  <a:srgbClr val="000000"/>
                </a:solidFill>
                <a:latin typeface="微軟正黑體" panose="020B0604030504040204" pitchFamily="34" charset="-120"/>
                <a:ea typeface="微軟正黑體" panose="020B0604030504040204" pitchFamily="34" charset="-120"/>
              </a:rPr>
              <a:t>第一期</a:t>
            </a:r>
            <a:br>
              <a:rPr lang="en-US" altLang="zh-TW" sz="1200" dirty="0">
                <a:solidFill>
                  <a:srgbClr val="000000"/>
                </a:solidFill>
                <a:latin typeface="微軟正黑體" panose="020B0604030504040204" pitchFamily="34" charset="-120"/>
                <a:ea typeface="微軟正黑體" panose="020B0604030504040204" pitchFamily="34" charset="-120"/>
              </a:rPr>
            </a:br>
            <a:r>
              <a:rPr lang="zh-TW" altLang="en-US" sz="1200" dirty="0">
                <a:solidFill>
                  <a:srgbClr val="000000"/>
                </a:solidFill>
                <a:latin typeface="微軟正黑體" panose="020B0604030504040204" pitchFamily="34" charset="-120"/>
                <a:ea typeface="微軟正黑體" panose="020B0604030504040204" pitchFamily="34" charset="-120"/>
              </a:rPr>
              <a:t>生活費貸款</a:t>
            </a:r>
            <a:endParaRPr lang="zh-HK" altLang="en-US" sz="12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827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NLSFT (Non-means)</a:t>
            </a:r>
            <a:br>
              <a:rPr lang="en-US" dirty="0"/>
            </a:br>
            <a:r>
              <a:rPr lang="en-US" dirty="0"/>
              <a:t>(UGC-funded </a:t>
            </a:r>
            <a:r>
              <a:rPr lang="en-US" dirty="0" err="1"/>
              <a:t>Programmes</a:t>
            </a:r>
            <a:r>
              <a:rPr lang="en-US" dirty="0"/>
              <a:t>)</a:t>
            </a:r>
          </a:p>
        </p:txBody>
      </p:sp>
      <p:sp>
        <p:nvSpPr>
          <p:cNvPr id="5" name="Text Box 7"/>
          <p:cNvSpPr txBox="1">
            <a:spLocks noChangeArrowheads="1"/>
          </p:cNvSpPr>
          <p:nvPr/>
        </p:nvSpPr>
        <p:spPr bwMode="auto">
          <a:xfrm>
            <a:off x="482400" y="1793160"/>
            <a:ext cx="7981950" cy="3662541"/>
          </a:xfrm>
          <a:prstGeom prst="rect">
            <a:avLst/>
          </a:prstGeom>
          <a:noFill/>
          <a:ln w="9525">
            <a:noFill/>
            <a:miter lim="800000"/>
            <a:headEnd/>
            <a:tailEnd/>
          </a:ln>
        </p:spPr>
        <p:txBody>
          <a:bodyPr>
            <a:spAutoFit/>
          </a:bodyPr>
          <a:lstStyle/>
          <a:p>
            <a:pPr marL="457200" indent="-457200" eaLnBrk="1" hangingPunct="1">
              <a:buFont typeface="Wingdings" panose="05000000000000000000" pitchFamily="2" charset="2"/>
              <a:buChar char="Ø"/>
              <a:defRPr/>
            </a:pPr>
            <a:endParaRPr kumimoji="0" lang="en-US" altLang="zh-TW" sz="2800" dirty="0">
              <a:latin typeface="Arial" panose="020B0604020202020204" pitchFamily="34" charset="0"/>
              <a:ea typeface="微軟正黑體" pitchFamily="34" charset="-120"/>
              <a:cs typeface="Arial" panose="020B0604020202020204" pitchFamily="34" charset="0"/>
            </a:endParaRPr>
          </a:p>
          <a:p>
            <a:pPr marL="457200" indent="-457200" eaLnBrk="1" hangingPunct="1">
              <a:buFont typeface="Wingdings" panose="05000000000000000000" pitchFamily="2" charset="2"/>
              <a:buChar char="Ø"/>
              <a:defRPr/>
            </a:pPr>
            <a:r>
              <a:rPr kumimoji="0" lang="en-US" altLang="zh-TW" sz="2400" dirty="0">
                <a:latin typeface="Arial" panose="020B0604020202020204" pitchFamily="34" charset="0"/>
                <a:ea typeface="微軟正黑體" pitchFamily="34" charset="-120"/>
                <a:cs typeface="Arial" panose="020B0604020202020204" pitchFamily="34" charset="0"/>
              </a:rPr>
              <a:t>Loan (</a:t>
            </a:r>
            <a:r>
              <a:rPr kumimoji="0" lang="zh-TW" altLang="en-US" sz="2400" dirty="0">
                <a:latin typeface="Arial" panose="020B0604020202020204" pitchFamily="34" charset="0"/>
                <a:ea typeface="微軟正黑體" pitchFamily="34" charset="-120"/>
                <a:cs typeface="Arial" panose="020B0604020202020204" pitchFamily="34" charset="0"/>
              </a:rPr>
              <a:t>貸款</a:t>
            </a:r>
            <a:r>
              <a:rPr kumimoji="0" lang="en-US" altLang="zh-TW" sz="2400" dirty="0">
                <a:latin typeface="Arial" panose="020B0604020202020204" pitchFamily="34" charset="0"/>
                <a:ea typeface="微軟正黑體" pitchFamily="34" charset="-120"/>
                <a:cs typeface="Arial" panose="020B0604020202020204" pitchFamily="34" charset="0"/>
              </a:rPr>
              <a:t>)</a:t>
            </a:r>
          </a:p>
          <a:p>
            <a:pPr marL="1097280" lvl="1" indent="-457200" eaLnBrk="1" hangingPunct="1">
              <a:buFont typeface="Arial" charset="0"/>
              <a:buChar char="•"/>
              <a:defRPr/>
            </a:pPr>
            <a:r>
              <a:rPr kumimoji="0" lang="en-US" altLang="zh-TW" sz="2400" dirty="0">
                <a:latin typeface="Arial" panose="020B0604020202020204" pitchFamily="34" charset="0"/>
                <a:ea typeface="微軟正黑體" pitchFamily="34" charset="-120"/>
                <a:cs typeface="Arial" panose="020B0604020202020204" pitchFamily="34" charset="0"/>
              </a:rPr>
              <a:t> </a:t>
            </a:r>
            <a:r>
              <a:rPr kumimoji="0" lang="en-US" altLang="zh-TW" sz="2400" b="1" i="1" dirty="0">
                <a:latin typeface="Arial" panose="020B0604020202020204" pitchFamily="34" charset="0"/>
                <a:ea typeface="微軟正黑體" pitchFamily="34" charset="-120"/>
                <a:cs typeface="Arial" panose="020B0604020202020204" pitchFamily="34" charset="0"/>
              </a:rPr>
              <a:t>Tuition Fee only (max)</a:t>
            </a:r>
          </a:p>
          <a:p>
            <a:pPr marL="1554480" lvl="1" indent="-457200" eaLnBrk="1" hangingPunct="1">
              <a:defRPr/>
            </a:pPr>
            <a:r>
              <a:rPr kumimoji="0" lang="en-US" altLang="zh-TW" sz="2400" dirty="0">
                <a:latin typeface="Arial" panose="020B0604020202020204" pitchFamily="34" charset="0"/>
                <a:ea typeface="微軟正黑體" pitchFamily="34" charset="-120"/>
                <a:cs typeface="Arial" panose="020B0604020202020204" pitchFamily="34" charset="0"/>
              </a:rPr>
              <a:t>   - Postgraduate Programme: $42,100</a:t>
            </a:r>
          </a:p>
          <a:p>
            <a:pPr marL="1554480" lvl="1" indent="-457200" eaLnBrk="1" hangingPunct="1">
              <a:defRPr/>
            </a:pPr>
            <a:r>
              <a:rPr kumimoji="0" lang="en-US" altLang="zh-TW" sz="2400" dirty="0">
                <a:latin typeface="Arial" panose="020B0604020202020204" pitchFamily="34" charset="0"/>
                <a:ea typeface="微軟正黑體" pitchFamily="34" charset="-120"/>
                <a:cs typeface="Arial" panose="020B0604020202020204" pitchFamily="34" charset="0"/>
              </a:rPr>
              <a:t>   - Bachelor </a:t>
            </a:r>
            <a:r>
              <a:rPr kumimoji="0" lang="en-US" altLang="zh-TW" sz="2400" dirty="0" err="1">
                <a:latin typeface="Arial" panose="020B0604020202020204" pitchFamily="34" charset="0"/>
                <a:ea typeface="微軟正黑體" pitchFamily="34" charset="-120"/>
                <a:cs typeface="Arial" panose="020B0604020202020204" pitchFamily="34" charset="0"/>
              </a:rPr>
              <a:t>Programme</a:t>
            </a:r>
            <a:r>
              <a:rPr kumimoji="0" lang="en-US" altLang="zh-TW" sz="2400" dirty="0">
                <a:latin typeface="Arial" panose="020B0604020202020204" pitchFamily="34" charset="0"/>
                <a:ea typeface="微軟正黑體" pitchFamily="34" charset="-120"/>
                <a:cs typeface="Arial" panose="020B0604020202020204" pitchFamily="34" charset="0"/>
              </a:rPr>
              <a:t>: $42,100</a:t>
            </a:r>
          </a:p>
          <a:p>
            <a:pPr marL="1554480" lvl="1" indent="-457200" eaLnBrk="1" hangingPunct="1">
              <a:defRPr/>
            </a:pPr>
            <a:r>
              <a:rPr kumimoji="0" lang="en-US" altLang="zh-TW" sz="2400" dirty="0">
                <a:latin typeface="Arial" panose="020B0604020202020204" pitchFamily="34" charset="0"/>
                <a:ea typeface="微軟正黑體" pitchFamily="34" charset="-120"/>
                <a:cs typeface="Arial" panose="020B0604020202020204" pitchFamily="34" charset="0"/>
              </a:rPr>
              <a:t>   - Higher Diploma </a:t>
            </a:r>
            <a:r>
              <a:rPr kumimoji="0" lang="en-US" altLang="zh-TW" sz="2400" dirty="0" err="1">
                <a:latin typeface="Arial" panose="020B0604020202020204" pitchFamily="34" charset="0"/>
                <a:ea typeface="微軟正黑體" pitchFamily="34" charset="-120"/>
                <a:cs typeface="Arial" panose="020B0604020202020204" pitchFamily="34" charset="0"/>
              </a:rPr>
              <a:t>Programme</a:t>
            </a:r>
            <a:r>
              <a:rPr kumimoji="0" lang="en-US" altLang="zh-TW" sz="2400" dirty="0">
                <a:latin typeface="Arial" panose="020B0604020202020204" pitchFamily="34" charset="0"/>
                <a:ea typeface="微軟正黑體" pitchFamily="34" charset="-120"/>
                <a:cs typeface="Arial" panose="020B0604020202020204" pitchFamily="34" charset="0"/>
              </a:rPr>
              <a:t>: $15,040</a:t>
            </a:r>
          </a:p>
          <a:p>
            <a:pPr marL="640080" indent="-457200" eaLnBrk="1" hangingPunct="1">
              <a:buFont typeface="Wingdings" panose="05000000000000000000" pitchFamily="2" charset="2"/>
              <a:buChar char="Ø"/>
              <a:defRPr/>
            </a:pPr>
            <a:endParaRPr kumimoji="0" lang="en-US" altLang="zh-TW" sz="2400" dirty="0">
              <a:latin typeface="Arial" panose="020B0604020202020204" pitchFamily="34" charset="0"/>
              <a:ea typeface="微軟正黑體" pitchFamily="34" charset="-120"/>
              <a:cs typeface="Arial" panose="020B0604020202020204" pitchFamily="34" charset="0"/>
            </a:endParaRPr>
          </a:p>
          <a:p>
            <a:pPr marL="640080" indent="-457200" eaLnBrk="1" hangingPunct="1">
              <a:buFont typeface="Wingdings" panose="05000000000000000000" pitchFamily="2" charset="2"/>
              <a:buChar char="Ø"/>
              <a:defRPr/>
            </a:pPr>
            <a:r>
              <a:rPr kumimoji="0" lang="en-US" altLang="zh-TW" sz="2400" dirty="0">
                <a:latin typeface="Arial" panose="020B0604020202020204" pitchFamily="34" charset="0"/>
                <a:ea typeface="微軟正黑體" pitchFamily="34" charset="-120"/>
                <a:cs typeface="Arial" panose="020B0604020202020204" pitchFamily="34" charset="0"/>
              </a:rPr>
              <a:t>Combined Life-time Loan Limit with Non-means-tested Loan Schemes (NLSFT &amp; NLSPS) : $398,300</a:t>
            </a:r>
          </a:p>
          <a:p>
            <a:pPr lvl="1" eaLnBrk="1" hangingPunct="1">
              <a:defRPr/>
            </a:pPr>
            <a:endParaRPr kumimoji="0" lang="en-US" altLang="zh-TW" sz="1200" dirty="0">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2165774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NLSPS (Non-means)</a:t>
            </a:r>
            <a:br>
              <a:rPr lang="en-US" dirty="0"/>
            </a:br>
            <a:r>
              <a:rPr lang="en-US" dirty="0"/>
              <a:t>(Self-funded </a:t>
            </a:r>
            <a:r>
              <a:rPr lang="en-US" dirty="0" err="1"/>
              <a:t>Programmes</a:t>
            </a:r>
            <a:r>
              <a:rPr lang="en-US" dirty="0"/>
              <a:t>)</a:t>
            </a:r>
          </a:p>
        </p:txBody>
      </p:sp>
      <p:sp>
        <p:nvSpPr>
          <p:cNvPr id="5" name="Text Box 7"/>
          <p:cNvSpPr txBox="1">
            <a:spLocks noChangeArrowheads="1"/>
          </p:cNvSpPr>
          <p:nvPr/>
        </p:nvSpPr>
        <p:spPr bwMode="auto">
          <a:xfrm>
            <a:off x="598170" y="2677080"/>
            <a:ext cx="7981950" cy="2554545"/>
          </a:xfrm>
          <a:prstGeom prst="rect">
            <a:avLst/>
          </a:prstGeom>
          <a:noFill/>
          <a:ln w="9525">
            <a:noFill/>
            <a:miter lim="800000"/>
            <a:headEnd/>
            <a:tailEnd/>
          </a:ln>
        </p:spPr>
        <p:txBody>
          <a:bodyPr>
            <a:spAutoFit/>
          </a:bodyPr>
          <a:lstStyle/>
          <a:p>
            <a:pPr marL="457200" indent="-457200" eaLnBrk="1" hangingPunct="1">
              <a:buFont typeface="Wingdings" panose="05000000000000000000" pitchFamily="2" charset="2"/>
              <a:buChar char="Ø"/>
              <a:defRPr/>
            </a:pPr>
            <a:endParaRPr kumimoji="0" lang="en-US" altLang="zh-TW" sz="2800" dirty="0">
              <a:latin typeface="Arial" panose="020B0604020202020204" pitchFamily="34" charset="0"/>
              <a:ea typeface="微軟正黑體" pitchFamily="34" charset="-120"/>
              <a:cs typeface="Arial" panose="020B0604020202020204" pitchFamily="34" charset="0"/>
            </a:endParaRPr>
          </a:p>
          <a:p>
            <a:pPr marL="457200" indent="-457200" eaLnBrk="1" hangingPunct="1">
              <a:buFont typeface="Wingdings" panose="05000000000000000000" pitchFamily="2" charset="2"/>
              <a:buChar char="Ø"/>
              <a:defRPr/>
            </a:pPr>
            <a:r>
              <a:rPr kumimoji="0" lang="en-US" altLang="zh-TW" sz="2400" dirty="0">
                <a:latin typeface="Arial" panose="020B0604020202020204" pitchFamily="34" charset="0"/>
                <a:ea typeface="微軟正黑體" pitchFamily="34" charset="-120"/>
                <a:cs typeface="Arial" panose="020B0604020202020204" pitchFamily="34" charset="0"/>
              </a:rPr>
              <a:t>Loan (</a:t>
            </a:r>
            <a:r>
              <a:rPr kumimoji="0" lang="zh-TW" altLang="en-US" sz="2400" dirty="0">
                <a:latin typeface="Arial" panose="020B0604020202020204" pitchFamily="34" charset="0"/>
                <a:ea typeface="微軟正黑體" pitchFamily="34" charset="-120"/>
                <a:cs typeface="Arial" panose="020B0604020202020204" pitchFamily="34" charset="0"/>
              </a:rPr>
              <a:t>貸款</a:t>
            </a:r>
            <a:r>
              <a:rPr kumimoji="0" lang="en-US" altLang="zh-TW" sz="2400" dirty="0">
                <a:latin typeface="Arial" panose="020B0604020202020204" pitchFamily="34" charset="0"/>
                <a:ea typeface="微軟正黑體" pitchFamily="34" charset="-120"/>
                <a:cs typeface="Arial" panose="020B0604020202020204" pitchFamily="34" charset="0"/>
              </a:rPr>
              <a:t>)</a:t>
            </a:r>
          </a:p>
          <a:p>
            <a:pPr marL="1097280" lvl="1" indent="-457200" eaLnBrk="1" hangingPunct="1">
              <a:buFont typeface="Arial" charset="0"/>
              <a:buChar char="•"/>
              <a:defRPr/>
            </a:pPr>
            <a:r>
              <a:rPr kumimoji="0" lang="en-US" altLang="zh-TW" sz="2400" dirty="0">
                <a:latin typeface="Arial" panose="020B0604020202020204" pitchFamily="34" charset="0"/>
                <a:ea typeface="微軟正黑體" pitchFamily="34" charset="-120"/>
                <a:cs typeface="Arial" panose="020B0604020202020204" pitchFamily="34" charset="0"/>
              </a:rPr>
              <a:t> </a:t>
            </a:r>
            <a:r>
              <a:rPr kumimoji="0" lang="en-US" altLang="zh-TW" sz="2400" b="1" i="1" dirty="0">
                <a:latin typeface="Arial" panose="020B0604020202020204" pitchFamily="34" charset="0"/>
                <a:ea typeface="微軟正黑體" pitchFamily="34" charset="-120"/>
                <a:cs typeface="Arial" panose="020B0604020202020204" pitchFamily="34" charset="0"/>
              </a:rPr>
              <a:t>Tuition Fee only (max)</a:t>
            </a:r>
          </a:p>
          <a:p>
            <a:pPr marL="640080" indent="-457200" eaLnBrk="1" hangingPunct="1">
              <a:buFont typeface="Wingdings" panose="05000000000000000000" pitchFamily="2" charset="2"/>
              <a:buChar char="Ø"/>
              <a:defRPr/>
            </a:pPr>
            <a:endParaRPr kumimoji="0" lang="en-US" altLang="zh-TW" sz="2400" dirty="0">
              <a:latin typeface="Arial" panose="020B0604020202020204" pitchFamily="34" charset="0"/>
              <a:ea typeface="微軟正黑體" pitchFamily="34" charset="-120"/>
              <a:cs typeface="Arial" panose="020B0604020202020204" pitchFamily="34" charset="0"/>
            </a:endParaRPr>
          </a:p>
          <a:p>
            <a:pPr marL="640080" indent="-457200" eaLnBrk="1" hangingPunct="1">
              <a:buFont typeface="Wingdings" panose="05000000000000000000" pitchFamily="2" charset="2"/>
              <a:buChar char="Ø"/>
              <a:defRPr/>
            </a:pPr>
            <a:r>
              <a:rPr kumimoji="0" lang="en-US" altLang="zh-TW" sz="2400" dirty="0">
                <a:latin typeface="Arial" panose="020B0604020202020204" pitchFamily="34" charset="0"/>
                <a:ea typeface="微軟正黑體" pitchFamily="34" charset="-120"/>
                <a:cs typeface="Arial" panose="020B0604020202020204" pitchFamily="34" charset="0"/>
              </a:rPr>
              <a:t>Combined Life-time Loan Limit with Non-means-tested Loan Schemes (NLSFT &amp; NLSPS) : $398,300</a:t>
            </a:r>
          </a:p>
          <a:p>
            <a:pPr lvl="1" eaLnBrk="1" hangingPunct="1">
              <a:defRPr/>
            </a:pPr>
            <a:endParaRPr kumimoji="0" lang="en-US" altLang="zh-TW" sz="1200" dirty="0">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423332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NLSFT/NLSPS (Non-means)</a:t>
            </a:r>
          </a:p>
        </p:txBody>
      </p:sp>
      <p:sp>
        <p:nvSpPr>
          <p:cNvPr id="4" name="Text Box 6"/>
          <p:cNvSpPr txBox="1">
            <a:spLocks noChangeArrowheads="1"/>
          </p:cNvSpPr>
          <p:nvPr/>
        </p:nvSpPr>
        <p:spPr bwMode="auto">
          <a:xfrm>
            <a:off x="372324" y="1683749"/>
            <a:ext cx="813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b="1" dirty="0">
                <a:solidFill>
                  <a:srgbClr val="008000"/>
                </a:solidFill>
              </a:rPr>
              <a:t>Interest and Repayment of NLSFT Loan</a:t>
            </a:r>
            <a:endParaRPr kumimoji="0" lang="en-US" altLang="zh-TW" sz="3000" dirty="0">
              <a:solidFill>
                <a:srgbClr val="008000"/>
              </a:solidFill>
            </a:endParaRPr>
          </a:p>
        </p:txBody>
      </p:sp>
      <p:sp>
        <p:nvSpPr>
          <p:cNvPr id="5" name="Text Box 7"/>
          <p:cNvSpPr txBox="1">
            <a:spLocks noChangeArrowheads="1"/>
          </p:cNvSpPr>
          <p:nvPr/>
        </p:nvSpPr>
        <p:spPr bwMode="auto">
          <a:xfrm>
            <a:off x="477837" y="2421171"/>
            <a:ext cx="849682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096963" indent="-4572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720725"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Application Fee: $260 (NLSFT); $180 (NLSPS)</a:t>
            </a:r>
          </a:p>
          <a:p>
            <a:pPr marL="720725"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marL="720725"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Interest accrued from the loan drawdown date</a:t>
            </a:r>
          </a:p>
          <a:p>
            <a:pPr marL="720725"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marL="720725"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Interest rate on full-cost recovery basis</a:t>
            </a:r>
          </a:p>
          <a:p>
            <a:pPr marL="1073150" lvl="1">
              <a:lnSpc>
                <a:spcPct val="90000"/>
              </a:lnSpc>
              <a:spcBef>
                <a:spcPct val="0"/>
              </a:spcBef>
              <a:buFont typeface="Wingdings" panose="05000000000000000000" pitchFamily="2" charset="2"/>
              <a:buChar char="§"/>
            </a:pPr>
            <a:r>
              <a:rPr lang="en-US" altLang="zh-TW" sz="1800" dirty="0">
                <a:latin typeface="Arial" panose="020B0604020202020204" pitchFamily="34" charset="0"/>
              </a:rPr>
              <a:t>Regularly reviewed</a:t>
            </a:r>
          </a:p>
          <a:p>
            <a:pPr marL="1073150" lvl="1">
              <a:lnSpc>
                <a:spcPct val="90000"/>
              </a:lnSpc>
              <a:spcBef>
                <a:spcPct val="0"/>
              </a:spcBef>
              <a:buFont typeface="Wingdings" panose="05000000000000000000" pitchFamily="2" charset="2"/>
              <a:buChar char="§"/>
            </a:pPr>
            <a:r>
              <a:rPr lang="en-US" altLang="zh-TW" sz="1800" dirty="0">
                <a:latin typeface="Arial" panose="020B0604020202020204" pitchFamily="34" charset="0"/>
              </a:rPr>
              <a:t>Current interest rate at </a:t>
            </a:r>
            <a:r>
              <a:rPr lang="en-US" altLang="zh-TW" sz="1800" u="sng" dirty="0">
                <a:latin typeface="Arial" panose="020B0604020202020204" pitchFamily="34" charset="0"/>
              </a:rPr>
              <a:t>2.42% p.a.</a:t>
            </a:r>
          </a:p>
          <a:p>
            <a:pPr marL="720725"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marL="720725" eaLnBrk="1" hangingPunct="1">
              <a:lnSpc>
                <a:spcPct val="90000"/>
              </a:lnSpc>
              <a:spcBef>
                <a:spcPct val="0"/>
              </a:spcBef>
              <a:buFont typeface="Wingdings" panose="05000000000000000000" pitchFamily="2" charset="2"/>
              <a:buChar char="§"/>
            </a:pPr>
            <a:r>
              <a:rPr lang="en-US" altLang="zh-TW" sz="1800" dirty="0">
                <a:latin typeface="Arial" panose="020B0604020202020204" pitchFamily="34" charset="0"/>
              </a:rPr>
              <a:t>180 monthly installments within 15 years</a:t>
            </a:r>
          </a:p>
          <a:p>
            <a:pPr marL="720725" eaLnBrk="1" hangingPunct="1">
              <a:lnSpc>
                <a:spcPct val="90000"/>
              </a:lnSpc>
              <a:spcBef>
                <a:spcPct val="0"/>
              </a:spcBef>
              <a:buFont typeface="Wingdings" panose="05000000000000000000" pitchFamily="2" charset="2"/>
              <a:buChar char="§"/>
            </a:pPr>
            <a:endParaRPr lang="en-US" altLang="zh-TW" sz="1800" dirty="0">
              <a:latin typeface="Arial" panose="020B0604020202020204" pitchFamily="34" charset="0"/>
            </a:endParaRPr>
          </a:p>
          <a:p>
            <a:pPr marL="720725" eaLnBrk="1" hangingPunct="1">
              <a:spcBef>
                <a:spcPct val="0"/>
              </a:spcBef>
              <a:buFont typeface="Wingdings" panose="05000000000000000000" pitchFamily="2" charset="2"/>
              <a:buChar char="§"/>
            </a:pPr>
            <a:r>
              <a:rPr lang="en-US" altLang="zh-TW" sz="1800" dirty="0">
                <a:latin typeface="Arial" panose="020B0604020202020204" pitchFamily="34" charset="0"/>
              </a:rPr>
              <a:t>Deferment of repayment could be applied</a:t>
            </a:r>
          </a:p>
          <a:p>
            <a:pPr marL="720725" eaLnBrk="1" hangingPunct="1">
              <a:spcBef>
                <a:spcPct val="0"/>
              </a:spcBef>
              <a:buFont typeface="Wingdings" panose="05000000000000000000" pitchFamily="2" charset="2"/>
              <a:buChar char="§"/>
            </a:pPr>
            <a:endParaRPr lang="en-US" altLang="zh-TW" sz="1800" dirty="0">
              <a:latin typeface="Arial" panose="020B0604020202020204" pitchFamily="34" charset="0"/>
            </a:endParaRPr>
          </a:p>
          <a:p>
            <a:pPr marL="720725" eaLnBrk="1" hangingPunct="1">
              <a:spcBef>
                <a:spcPct val="0"/>
              </a:spcBef>
              <a:buFont typeface="Wingdings" panose="05000000000000000000" pitchFamily="2" charset="2"/>
              <a:buChar char="§"/>
            </a:pPr>
            <a:r>
              <a:rPr lang="en-US" altLang="zh-TW" sz="1800" dirty="0">
                <a:latin typeface="Arial" panose="020B0604020202020204" pitchFamily="34" charset="0"/>
              </a:rPr>
              <a:t>Overdue interest would be imposed for late repayment</a:t>
            </a:r>
            <a:endParaRPr lang="en-US" altLang="zh-TW" sz="1800" dirty="0">
              <a:latin typeface="新細明體" panose="02020500000000000000" pitchFamily="18" charset="-120"/>
            </a:endParaRPr>
          </a:p>
        </p:txBody>
      </p:sp>
    </p:spTree>
    <p:extLst>
      <p:ext uri="{BB962C8B-B14F-4D97-AF65-F5344CB8AC3E}">
        <p14:creationId xmlns:p14="http://schemas.microsoft.com/office/powerpoint/2010/main" val="319504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NLSFT (Non-means)</a:t>
            </a:r>
          </a:p>
        </p:txBody>
      </p:sp>
      <p:sp>
        <p:nvSpPr>
          <p:cNvPr id="23" name="Text Box 6"/>
          <p:cNvSpPr txBox="1">
            <a:spLocks noChangeArrowheads="1"/>
          </p:cNvSpPr>
          <p:nvPr/>
        </p:nvSpPr>
        <p:spPr bwMode="auto">
          <a:xfrm>
            <a:off x="396081" y="1568997"/>
            <a:ext cx="804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50000"/>
              </a:spcBef>
              <a:buFontTx/>
              <a:buNone/>
            </a:pPr>
            <a:r>
              <a:rPr kumimoji="0" lang="en-US" altLang="zh-TW" sz="3600" b="1" dirty="0">
                <a:solidFill>
                  <a:srgbClr val="008000"/>
                </a:solidFill>
              </a:rPr>
              <a:t>Application Procedures (NLSFT)</a:t>
            </a:r>
            <a:endParaRPr kumimoji="0" lang="en-US" altLang="zh-TW" sz="3600" dirty="0">
              <a:solidFill>
                <a:srgbClr val="008000"/>
              </a:solidFill>
            </a:endParaRPr>
          </a:p>
        </p:txBody>
      </p:sp>
      <p:grpSp>
        <p:nvGrpSpPr>
          <p:cNvPr id="31" name="群組 75"/>
          <p:cNvGrpSpPr>
            <a:grpSpLocks/>
          </p:cNvGrpSpPr>
          <p:nvPr/>
        </p:nvGrpSpPr>
        <p:grpSpPr bwMode="auto">
          <a:xfrm>
            <a:off x="372848" y="2639614"/>
            <a:ext cx="4929430" cy="1700544"/>
            <a:chOff x="115481" y="3339019"/>
            <a:chExt cx="6248601" cy="578513"/>
          </a:xfrm>
        </p:grpSpPr>
        <p:sp>
          <p:nvSpPr>
            <p:cNvPr id="32" name="手繪多邊形 31"/>
            <p:cNvSpPr/>
            <p:nvPr/>
          </p:nvSpPr>
          <p:spPr>
            <a:xfrm>
              <a:off x="115481"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lIns="532244" tIns="93345" rIns="392227" bIns="93345" spcCol="1270" anchor="ctr"/>
            <a:lstStyle/>
            <a:p>
              <a:pPr algn="ctr" defTabSz="1555750">
                <a:lnSpc>
                  <a:spcPct val="90000"/>
                </a:lnSpc>
                <a:spcAft>
                  <a:spcPct val="35000"/>
                </a:spcAft>
                <a:defRPr/>
              </a:pPr>
              <a:endParaRPr lang="zh-HK" altLang="en-US" sz="3500" dirty="0">
                <a:solidFill>
                  <a:srgbClr val="009999"/>
                </a:solidFill>
                <a:latin typeface="標楷體" panose="03000509000000000000" pitchFamily="65" charset="-120"/>
                <a:ea typeface="標楷體" panose="03000509000000000000" pitchFamily="65" charset="-120"/>
              </a:endParaRPr>
            </a:p>
          </p:txBody>
        </p:sp>
        <p:sp>
          <p:nvSpPr>
            <p:cNvPr id="33" name="手繪多邊形 32"/>
            <p:cNvSpPr/>
            <p:nvPr/>
          </p:nvSpPr>
          <p:spPr>
            <a:xfrm>
              <a:off x="1497999"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34" name="手繪多邊形 33"/>
            <p:cNvSpPr/>
            <p:nvPr/>
          </p:nvSpPr>
          <p:spPr>
            <a:xfrm>
              <a:off x="2945677" y="3339019"/>
              <a:ext cx="1995358"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35" name="手繪多邊形 34"/>
            <p:cNvSpPr/>
            <p:nvPr/>
          </p:nvSpPr>
          <p:spPr>
            <a:xfrm>
              <a:off x="4491999" y="3339019"/>
              <a:ext cx="1872083" cy="578513"/>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grpSp>
      <p:sp>
        <p:nvSpPr>
          <p:cNvPr id="36" name="手繪多邊形 35"/>
          <p:cNvSpPr/>
          <p:nvPr/>
        </p:nvSpPr>
        <p:spPr>
          <a:xfrm>
            <a:off x="5017008" y="2643387"/>
            <a:ext cx="1428486" cy="1700544"/>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37" name="手繪多邊形 36"/>
          <p:cNvSpPr/>
          <p:nvPr/>
        </p:nvSpPr>
        <p:spPr>
          <a:xfrm>
            <a:off x="6168912" y="2647161"/>
            <a:ext cx="1428486" cy="1700544"/>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lIns="532244"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38" name="手繪多邊形 37"/>
          <p:cNvSpPr/>
          <p:nvPr/>
        </p:nvSpPr>
        <p:spPr>
          <a:xfrm>
            <a:off x="7322058" y="2647161"/>
            <a:ext cx="1428486" cy="1700544"/>
          </a:xfrm>
          <a:custGeom>
            <a:avLst/>
            <a:gdLst>
              <a:gd name="connsiteX0" fmla="*/ 0 w 1727770"/>
              <a:gd name="connsiteY0" fmla="*/ 0 h 691108"/>
              <a:gd name="connsiteX1" fmla="*/ 1382216 w 1727770"/>
              <a:gd name="connsiteY1" fmla="*/ 0 h 691108"/>
              <a:gd name="connsiteX2" fmla="*/ 1727770 w 1727770"/>
              <a:gd name="connsiteY2" fmla="*/ 345554 h 691108"/>
              <a:gd name="connsiteX3" fmla="*/ 1382216 w 1727770"/>
              <a:gd name="connsiteY3" fmla="*/ 691108 h 691108"/>
              <a:gd name="connsiteX4" fmla="*/ 0 w 1727770"/>
              <a:gd name="connsiteY4" fmla="*/ 691108 h 691108"/>
              <a:gd name="connsiteX5" fmla="*/ 345554 w 1727770"/>
              <a:gd name="connsiteY5" fmla="*/ 345554 h 691108"/>
              <a:gd name="connsiteX6" fmla="*/ 0 w 1727770"/>
              <a:gd name="connsiteY6" fmla="*/ 0 h 6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770" h="691108">
                <a:moveTo>
                  <a:pt x="0" y="0"/>
                </a:moveTo>
                <a:lnTo>
                  <a:pt x="1382216" y="0"/>
                </a:lnTo>
                <a:lnTo>
                  <a:pt x="1727770" y="345554"/>
                </a:lnTo>
                <a:lnTo>
                  <a:pt x="1382216" y="691108"/>
                </a:lnTo>
                <a:lnTo>
                  <a:pt x="0" y="691108"/>
                </a:lnTo>
                <a:lnTo>
                  <a:pt x="345554" y="34555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lIns="485572" tIns="93345" rIns="392227" bIns="93345" spcCol="1270" anchor="ctr"/>
          <a:lstStyle/>
          <a:p>
            <a:pPr algn="ctr" defTabSz="1555750">
              <a:lnSpc>
                <a:spcPct val="90000"/>
              </a:lnSpc>
              <a:spcAft>
                <a:spcPct val="35000"/>
              </a:spcAft>
              <a:defRPr/>
            </a:pPr>
            <a:endParaRPr lang="zh-HK" altLang="en-US" sz="3500" dirty="0">
              <a:latin typeface="標楷體" panose="03000509000000000000" pitchFamily="65" charset="-120"/>
              <a:ea typeface="標楷體" panose="03000509000000000000" pitchFamily="65" charset="-120"/>
            </a:endParaRPr>
          </a:p>
        </p:txBody>
      </p:sp>
      <p:sp>
        <p:nvSpPr>
          <p:cNvPr id="39" name="Rectangle 11">
            <a:extLst>
              <a:ext uri="{FF2B5EF4-FFF2-40B4-BE49-F238E27FC236}">
                <a16:creationId xmlns:a16="http://schemas.microsoft.com/office/drawing/2014/main" id="{AB33859B-F31E-194E-BBA1-9EA26D5827B1}"/>
              </a:ext>
            </a:extLst>
          </p:cNvPr>
          <p:cNvSpPr/>
          <p:nvPr/>
        </p:nvSpPr>
        <p:spPr>
          <a:xfrm>
            <a:off x="2816087" y="4597474"/>
            <a:ext cx="921026" cy="1600438"/>
          </a:xfrm>
          <a:prstGeom prst="rect">
            <a:avLst/>
          </a:prstGeom>
        </p:spPr>
        <p:txBody>
          <a:bodyPr wrap="square">
            <a:spAutoFit/>
          </a:bodyPr>
          <a:lstStyle/>
          <a:p>
            <a:pPr fontAlgn="t">
              <a:spcBef>
                <a:spcPct val="50000"/>
              </a:spcBef>
            </a:pPr>
            <a:r>
              <a:rPr lang="zh-TW" altLang="en-US" sz="1400" dirty="0">
                <a:solidFill>
                  <a:srgbClr val="000000"/>
                </a:solidFill>
                <a:latin typeface="微軟正黑體" panose="020B0604030504040204" pitchFamily="34" charset="-120"/>
                <a:ea typeface="微軟正黑體" panose="020B0604030504040204" pitchFamily="34" charset="-120"/>
              </a:rPr>
              <a:t>有關在院校內遞交證明文件的安排，請留意個別院校的公布。</a:t>
            </a:r>
            <a:endParaRPr lang="en-US" altLang="zh-TW" sz="1400" dirty="0">
              <a:solidFill>
                <a:srgbClr val="000000"/>
              </a:solidFill>
              <a:latin typeface="微軟正黑體" panose="020B0604030504040204" pitchFamily="34" charset="-120"/>
              <a:ea typeface="微軟正黑體" panose="020B0604030504040204" pitchFamily="34" charset="-120"/>
            </a:endParaRPr>
          </a:p>
        </p:txBody>
      </p:sp>
      <p:sp>
        <p:nvSpPr>
          <p:cNvPr id="40" name="Rectangle 16">
            <a:extLst>
              <a:ext uri="{FF2B5EF4-FFF2-40B4-BE49-F238E27FC236}">
                <a16:creationId xmlns:a16="http://schemas.microsoft.com/office/drawing/2014/main" id="{2CC1CE83-2E87-E04D-8AEE-2AD219D674DC}"/>
              </a:ext>
            </a:extLst>
          </p:cNvPr>
          <p:cNvSpPr/>
          <p:nvPr/>
        </p:nvSpPr>
        <p:spPr>
          <a:xfrm>
            <a:off x="3737113" y="4597474"/>
            <a:ext cx="1832942" cy="1815882"/>
          </a:xfrm>
          <a:prstGeom prst="rect">
            <a:avLst/>
          </a:prstGeom>
        </p:spPr>
        <p:txBody>
          <a:bodyPr wrap="square">
            <a:spAutoFit/>
          </a:bodyPr>
          <a:lstStyle/>
          <a:p>
            <a:pPr algn="just" fontAlgn="ctr">
              <a:spcBef>
                <a:spcPct val="50000"/>
              </a:spcBef>
            </a:pPr>
            <a:r>
              <a:rPr lang="zh-TW" altLang="en-US" sz="1400" dirty="0">
                <a:solidFill>
                  <a:srgbClr val="000000"/>
                </a:solidFill>
                <a:latin typeface="微軟正黑體" panose="020B0604030504040204" pitchFamily="34" charset="-120"/>
                <a:ea typeface="微軟正黑體" panose="020B0604030504040204" pitchFamily="34" charset="-120"/>
              </a:rPr>
              <a:t>如申請人提交的</a:t>
            </a:r>
            <a:r>
              <a:rPr lang="zh-TW" altLang="en-US" sz="1400" u="sng" dirty="0">
                <a:solidFill>
                  <a:srgbClr val="C00000"/>
                </a:solidFill>
                <a:latin typeface="微軟正黑體" panose="020B0604030504040204" pitchFamily="34" charset="-120"/>
                <a:ea typeface="微軟正黑體" panose="020B0604030504040204" pitchFamily="34" charset="-120"/>
              </a:rPr>
              <a:t>資料齊備</a:t>
            </a:r>
            <a:r>
              <a:rPr lang="zh-TW" altLang="en-US" sz="1400" dirty="0">
                <a:solidFill>
                  <a:srgbClr val="000000"/>
                </a:solidFill>
                <a:latin typeface="微軟正黑體" panose="020B0604030504040204" pitchFamily="34" charset="-120"/>
                <a:ea typeface="微軟正黑體" panose="020B0604030504040204" pitchFamily="34" charset="-120"/>
              </a:rPr>
              <a:t>，學資處會在發出「接獲申請通知書」後的</a:t>
            </a:r>
            <a:r>
              <a:rPr lang="zh-TW" altLang="en-US" sz="1400" u="sng" dirty="0">
                <a:solidFill>
                  <a:srgbClr val="C00000"/>
                </a:solidFill>
                <a:latin typeface="微軟正黑體" panose="020B0604030504040204" pitchFamily="34" charset="-120"/>
                <a:ea typeface="微軟正黑體" panose="020B0604030504040204" pitchFamily="34" charset="-120"/>
              </a:rPr>
              <a:t>三個星期內</a:t>
            </a:r>
            <a:r>
              <a:rPr lang="zh-TW" altLang="en-US" sz="1400" dirty="0">
                <a:solidFill>
                  <a:srgbClr val="000000"/>
                </a:solidFill>
                <a:latin typeface="微軟正黑體" panose="020B0604030504040204" pitchFamily="34" charset="-120"/>
                <a:ea typeface="微軟正黑體" panose="020B0604030504040204" pitchFamily="34" charset="-120"/>
              </a:rPr>
              <a:t>向申請人發出</a:t>
            </a:r>
            <a:r>
              <a:rPr lang="zh-TW" altLang="en-US" sz="1400" dirty="0">
                <a:solidFill>
                  <a:srgbClr val="390F3B"/>
                </a:solidFill>
                <a:latin typeface="微軟正黑體" panose="020B0604030504040204" pitchFamily="34" charset="-120"/>
                <a:ea typeface="微軟正黑體" panose="020B0604030504040204" pitchFamily="34" charset="-120"/>
              </a:rPr>
              <a:t>「</a:t>
            </a:r>
            <a:r>
              <a:rPr lang="zh-TW" altLang="en-US" sz="1400" dirty="0">
                <a:solidFill>
                  <a:srgbClr val="000000"/>
                </a:solidFill>
                <a:latin typeface="微軟正黑體" panose="020B0604030504040204" pitchFamily="34" charset="-120"/>
                <a:ea typeface="微軟正黑體" panose="020B0604030504040204" pitchFamily="34" charset="-120"/>
              </a:rPr>
              <a:t>申請結果通知書</a:t>
            </a:r>
            <a:r>
              <a:rPr lang="zh-TW" altLang="en-US" sz="1400" dirty="0">
                <a:solidFill>
                  <a:srgbClr val="390F3B"/>
                </a:solidFill>
                <a:latin typeface="微軟正黑體" panose="020B0604030504040204" pitchFamily="34" charset="-120"/>
                <a:ea typeface="微軟正黑體" panose="020B0604030504040204" pitchFamily="34" charset="-120"/>
              </a:rPr>
              <a:t>」</a:t>
            </a:r>
            <a:r>
              <a:rPr lang="zh-TW" altLang="en-US" sz="1400" dirty="0">
                <a:solidFill>
                  <a:srgbClr val="000000"/>
                </a:solidFill>
                <a:latin typeface="微軟正黑體" panose="020B0604030504040204" pitchFamily="34" charset="-120"/>
                <a:ea typeface="微軟正黑體" panose="020B0604030504040204" pitchFamily="34" charset="-120"/>
              </a:rPr>
              <a:t>。若申請人提交的資料不齊備，審核時間會</a:t>
            </a:r>
            <a:r>
              <a:rPr lang="zh-TW" altLang="en-US" sz="1400" u="sng" dirty="0">
                <a:solidFill>
                  <a:srgbClr val="C00000"/>
                </a:solidFill>
                <a:latin typeface="微軟正黑體" panose="020B0604030504040204" pitchFamily="34" charset="-120"/>
                <a:ea typeface="微軟正黑體" panose="020B0604030504040204" pitchFamily="34" charset="-120"/>
              </a:rPr>
              <a:t>延長</a:t>
            </a:r>
            <a:r>
              <a:rPr lang="zh-TW" altLang="en-US" sz="1400" dirty="0">
                <a:solidFill>
                  <a:srgbClr val="000000"/>
                </a:solidFill>
                <a:latin typeface="微軟正黑體" panose="020B0604030504040204" pitchFamily="34" charset="-120"/>
                <a:ea typeface="微軟正黑體" panose="020B0604030504040204" pitchFamily="34" charset="-120"/>
              </a:rPr>
              <a:t>。</a:t>
            </a:r>
          </a:p>
        </p:txBody>
      </p:sp>
      <p:sp>
        <p:nvSpPr>
          <p:cNvPr id="41" name="Rectangle 17">
            <a:extLst>
              <a:ext uri="{FF2B5EF4-FFF2-40B4-BE49-F238E27FC236}">
                <a16:creationId xmlns:a16="http://schemas.microsoft.com/office/drawing/2014/main" id="{571383D3-181B-6D40-BF12-607FFD3A4CD1}"/>
              </a:ext>
            </a:extLst>
          </p:cNvPr>
          <p:cNvSpPr/>
          <p:nvPr/>
        </p:nvSpPr>
        <p:spPr>
          <a:xfrm>
            <a:off x="5707960" y="4597474"/>
            <a:ext cx="1287945" cy="2031325"/>
          </a:xfrm>
          <a:prstGeom prst="rect">
            <a:avLst/>
          </a:prstGeom>
        </p:spPr>
        <p:txBody>
          <a:bodyPr wrap="square">
            <a:spAutoFit/>
          </a:bodyPr>
          <a:lstStyle/>
          <a:p>
            <a:pPr>
              <a:spcBef>
                <a:spcPct val="50000"/>
              </a:spcBef>
            </a:pPr>
            <a:r>
              <a:rPr lang="zh-TW" altLang="en-US" sz="1400" dirty="0">
                <a:solidFill>
                  <a:srgbClr val="000000"/>
                </a:solidFill>
                <a:latin typeface="微軟正黑體" panose="020B0604030504040204" pitchFamily="34" charset="-120"/>
                <a:ea typeface="微軟正黑體" panose="020B0604030504040204" pitchFamily="34" charset="-120"/>
              </a:rPr>
              <a:t>同學在接受貸款前，可先到學資處網頁的還款計算表粗略估算將來的還款額。</a:t>
            </a:r>
            <a:r>
              <a:rPr lang="zh-TW" altLang="en-US" sz="1400" u="sng" dirty="0">
                <a:solidFill>
                  <a:srgbClr val="C00000"/>
                </a:solidFill>
                <a:latin typeface="微軟正黑體" panose="020B0604030504040204" pitchFamily="34" charset="-120"/>
                <a:ea typeface="微軟正黑體" panose="020B0604030504040204" pitchFamily="34" charset="-120"/>
              </a:rPr>
              <a:t>請審慎考慮自己的貸款需要及還款能力</a:t>
            </a:r>
            <a:r>
              <a:rPr lang="zh-TW" altLang="en-US" sz="1400" dirty="0">
                <a:latin typeface="微軟正黑體" panose="020B0604030504040204" pitchFamily="34" charset="-120"/>
                <a:ea typeface="微軟正黑體" panose="020B0604030504040204" pitchFamily="34" charset="-120"/>
              </a:rPr>
              <a:t>。</a:t>
            </a:r>
          </a:p>
        </p:txBody>
      </p:sp>
      <p:sp>
        <p:nvSpPr>
          <p:cNvPr id="42" name="Rectangle 18">
            <a:extLst>
              <a:ext uri="{FF2B5EF4-FFF2-40B4-BE49-F238E27FC236}">
                <a16:creationId xmlns:a16="http://schemas.microsoft.com/office/drawing/2014/main" id="{A8545434-C217-A643-A3D1-5E9334367451}"/>
              </a:ext>
            </a:extLst>
          </p:cNvPr>
          <p:cNvSpPr/>
          <p:nvPr/>
        </p:nvSpPr>
        <p:spPr>
          <a:xfrm>
            <a:off x="7120558" y="4621641"/>
            <a:ext cx="1447132" cy="1815882"/>
          </a:xfrm>
          <a:prstGeom prst="rect">
            <a:avLst/>
          </a:prstGeom>
        </p:spPr>
        <p:txBody>
          <a:bodyPr wrap="square">
            <a:spAutoFit/>
          </a:bodyPr>
          <a:lstStyle/>
          <a:p>
            <a:pPr algn="just">
              <a:spcBef>
                <a:spcPct val="50000"/>
              </a:spcBef>
            </a:pPr>
            <a:r>
              <a:rPr lang="zh-TW" altLang="en-US" sz="1400" dirty="0">
                <a:solidFill>
                  <a:srgbClr val="000000"/>
                </a:solidFill>
                <a:latin typeface="微軟正黑體" panose="020B0604030504040204" pitchFamily="34" charset="-120"/>
                <a:ea typeface="微軟正黑體" panose="020B0604030504040204" pitchFamily="34" charset="-120"/>
              </a:rPr>
              <a:t>一般不會在學費到期日前發放。學資處在安排</a:t>
            </a:r>
            <a:r>
              <a:rPr lang="zh-TW" altLang="en-US" sz="1400" u="sng" dirty="0">
                <a:solidFill>
                  <a:srgbClr val="C00000"/>
                </a:solidFill>
                <a:latin typeface="微軟正黑體" panose="020B0604030504040204" pitchFamily="34" charset="-120"/>
                <a:ea typeface="微軟正黑體" panose="020B0604030504040204" pitchFamily="34" charset="-120"/>
              </a:rPr>
              <a:t>向院校發放貸款</a:t>
            </a:r>
            <a:r>
              <a:rPr lang="zh-TW" altLang="en-US" sz="1400" dirty="0">
                <a:solidFill>
                  <a:srgbClr val="000000"/>
                </a:solidFill>
                <a:latin typeface="微軟正黑體" panose="020B0604030504040204" pitchFamily="34" charset="-120"/>
                <a:ea typeface="微軟正黑體" panose="020B0604030504040204" pitchFamily="34" charset="-120"/>
              </a:rPr>
              <a:t>後，會向申請人發出「發放貸款通知書」，列明發放貸款金額及日期。</a:t>
            </a:r>
          </a:p>
        </p:txBody>
      </p:sp>
      <p:sp>
        <p:nvSpPr>
          <p:cNvPr id="43" name="文字方塊 1"/>
          <p:cNvSpPr txBox="1">
            <a:spLocks noChangeArrowheads="1"/>
          </p:cNvSpPr>
          <p:nvPr/>
        </p:nvSpPr>
        <p:spPr bwMode="auto">
          <a:xfrm>
            <a:off x="175629" y="2732768"/>
            <a:ext cx="137786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申請人於</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我的政府一站通</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登記成為用戶</a:t>
            </a:r>
          </a:p>
        </p:txBody>
      </p:sp>
      <p:sp>
        <p:nvSpPr>
          <p:cNvPr id="71" name="文字方塊 2"/>
          <p:cNvSpPr txBox="1">
            <a:spLocks noChangeArrowheads="1"/>
          </p:cNvSpPr>
          <p:nvPr/>
        </p:nvSpPr>
        <p:spPr bwMode="auto">
          <a:xfrm>
            <a:off x="1307687" y="2727603"/>
            <a:ext cx="141584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申請人於</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學資處電子通</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我的申請</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填寫及</a:t>
            </a:r>
            <a:endParaRPr lang="en-US" altLang="zh-TW" sz="1400" b="1" dirty="0">
              <a:latin typeface="微軟正黑體" panose="020B0604030504040204" pitchFamily="34" charset="-120"/>
              <a:ea typeface="微軟正黑體" panose="020B0604030504040204" pitchFamily="34" charset="-120"/>
            </a:endParaRPr>
          </a:p>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遞交網上申請表</a:t>
            </a:r>
            <a:endParaRPr lang="en-US" altLang="zh-TW" sz="1400" b="1" dirty="0">
              <a:latin typeface="微軟正黑體" panose="020B0604030504040204" pitchFamily="34" charset="-120"/>
              <a:ea typeface="微軟正黑體" panose="020B0604030504040204" pitchFamily="34" charset="-120"/>
            </a:endParaRPr>
          </a:p>
        </p:txBody>
      </p:sp>
      <p:sp>
        <p:nvSpPr>
          <p:cNvPr id="72" name="文字方塊 3"/>
          <p:cNvSpPr txBox="1">
            <a:spLocks noChangeArrowheads="1"/>
          </p:cNvSpPr>
          <p:nvPr/>
        </p:nvSpPr>
        <p:spPr bwMode="auto">
          <a:xfrm>
            <a:off x="2408752" y="2725158"/>
            <a:ext cx="159297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申請人透過</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u="sng" dirty="0">
                <a:latin typeface="微軟正黑體" panose="020B0604030504040204" pitchFamily="34" charset="-120"/>
                <a:ea typeface="微軟正黑體" panose="020B0604030504040204" pitchFamily="34" charset="-120"/>
              </a:rPr>
              <a:t>上載</a:t>
            </a:r>
            <a:r>
              <a:rPr lang="zh-TW" altLang="en-US" sz="1400" b="1" dirty="0">
                <a:latin typeface="微軟正黑體" panose="020B0604030504040204" pitchFamily="34" charset="-120"/>
                <a:ea typeface="微軟正黑體" panose="020B0604030504040204" pitchFamily="34" charset="-120"/>
              </a:rPr>
              <a:t>或經</a:t>
            </a:r>
            <a:r>
              <a:rPr lang="zh-TW" altLang="en-US" sz="1400" b="1" u="sng" dirty="0">
                <a:latin typeface="微軟正黑體" panose="020B0604030504040204" pitchFamily="34" charset="-120"/>
                <a:ea typeface="微軟正黑體" panose="020B0604030504040204" pitchFamily="34" charset="-120"/>
              </a:rPr>
              <a:t>郵遞</a:t>
            </a:r>
            <a:r>
              <a:rPr lang="zh-TW" altLang="en-US" sz="1400" b="1" dirty="0">
                <a:latin typeface="微軟正黑體" panose="020B0604030504040204" pitchFamily="34" charset="-120"/>
                <a:ea typeface="微軟正黑體" panose="020B0604030504040204" pitchFamily="34" charset="-120"/>
              </a:rPr>
              <a:t>或</a:t>
            </a:r>
            <a:r>
              <a:rPr lang="zh-TW" altLang="en-US" sz="1400" b="1" u="sng" dirty="0">
                <a:latin typeface="微軟正黑體" panose="020B0604030504040204" pitchFamily="34" charset="-120"/>
                <a:ea typeface="微軟正黑體" panose="020B0604030504040204" pitchFamily="34" charset="-120"/>
              </a:rPr>
              <a:t>親身</a:t>
            </a:r>
            <a:r>
              <a:rPr lang="zh-TW" altLang="en-US" sz="1400" b="1" dirty="0">
                <a:latin typeface="微軟正黑體" panose="020B0604030504040204" pitchFamily="34" charset="-120"/>
                <a:ea typeface="微軟正黑體" panose="020B0604030504040204" pitchFamily="34" charset="-120"/>
              </a:rPr>
              <a:t>將簽署的聲明書及證明文件遞交</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學資處</a:t>
            </a:r>
          </a:p>
        </p:txBody>
      </p:sp>
      <p:sp>
        <p:nvSpPr>
          <p:cNvPr id="73" name="矩形 4"/>
          <p:cNvSpPr>
            <a:spLocks noChangeArrowheads="1"/>
          </p:cNvSpPr>
          <p:nvPr/>
        </p:nvSpPr>
        <p:spPr bwMode="auto">
          <a:xfrm>
            <a:off x="3652532" y="2728166"/>
            <a:ext cx="13644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學資處</a:t>
            </a: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發出「接</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獲申請通</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知書」及</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開始處理</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申請</a:t>
            </a:r>
            <a:endParaRPr lang="zh-TW" altLang="en-US" sz="1400" dirty="0">
              <a:latin typeface="微軟正黑體" panose="020B0604030504040204" pitchFamily="34" charset="-120"/>
              <a:ea typeface="微軟正黑體" panose="020B0604030504040204" pitchFamily="34" charset="-120"/>
            </a:endParaRPr>
          </a:p>
        </p:txBody>
      </p:sp>
      <p:sp>
        <p:nvSpPr>
          <p:cNvPr id="74" name="文字方塊 5"/>
          <p:cNvSpPr txBox="1">
            <a:spLocks noChangeArrowheads="1"/>
          </p:cNvSpPr>
          <p:nvPr/>
        </p:nvSpPr>
        <p:spPr bwMode="auto">
          <a:xfrm>
            <a:off x="4859978" y="2723441"/>
            <a:ext cx="142283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學資處</a:t>
            </a: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發出「申</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請結果通</a:t>
            </a:r>
            <a:endParaRPr lang="en-US" altLang="zh-TW" sz="1400" b="1" dirty="0">
              <a:latin typeface="微軟正黑體" panose="020B0604030504040204" pitchFamily="34" charset="-120"/>
              <a:ea typeface="微軟正黑體" panose="020B0604030504040204" pitchFamily="34" charset="-120"/>
            </a:endParaRPr>
          </a:p>
          <a:p>
            <a:pPr lvl="1" algn="just"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知書」</a:t>
            </a:r>
            <a:r>
              <a:rPr lang="zh-TW" altLang="en-US" sz="1400" dirty="0">
                <a:latin typeface="微軟正黑體" panose="020B0604030504040204" pitchFamily="34" charset="-120"/>
                <a:ea typeface="微軟正黑體" panose="020B0604030504040204" pitchFamily="34" charset="-120"/>
              </a:rPr>
              <a:t> </a:t>
            </a:r>
          </a:p>
          <a:p>
            <a:pPr lvl="1" algn="just" eaLnBrk="1" hangingPunct="1">
              <a:spcBef>
                <a:spcPct val="0"/>
              </a:spcBef>
              <a:buClrTx/>
              <a:buSzTx/>
              <a:buFontTx/>
              <a:buNone/>
            </a:pPr>
            <a:endParaRPr lang="en-US" altLang="zh-TW" sz="1400" b="1" dirty="0">
              <a:latin typeface="微軟正黑體" panose="020B0604030504040204" pitchFamily="34" charset="-120"/>
              <a:ea typeface="微軟正黑體" panose="020B0604030504040204" pitchFamily="34" charset="-120"/>
            </a:endParaRPr>
          </a:p>
        </p:txBody>
      </p:sp>
      <p:sp>
        <p:nvSpPr>
          <p:cNvPr id="75" name="文字方塊 6"/>
          <p:cNvSpPr txBox="1">
            <a:spLocks noChangeArrowheads="1"/>
          </p:cNvSpPr>
          <p:nvPr/>
        </p:nvSpPr>
        <p:spPr bwMode="auto">
          <a:xfrm>
            <a:off x="5982633" y="2723362"/>
            <a:ext cx="14279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申請人遞交貸款文件</a:t>
            </a:r>
            <a:r>
              <a:rPr lang="zh-TW" altLang="en-US" sz="1400" dirty="0">
                <a:latin typeface="微軟正黑體" panose="020B0604030504040204" pitchFamily="34" charset="-120"/>
                <a:ea typeface="微軟正黑體" panose="020B0604030504040204" pitchFamily="34" charset="-120"/>
              </a:rPr>
              <a:t> </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包括承諾書及</a:t>
            </a:r>
            <a:endParaRPr lang="en-US" altLang="zh-TW" sz="1400" b="1" dirty="0">
              <a:latin typeface="微軟正黑體" panose="020B0604030504040204" pitchFamily="34" charset="-120"/>
              <a:ea typeface="微軟正黑體" panose="020B0604030504040204" pitchFamily="34" charset="-120"/>
            </a:endParaRPr>
          </a:p>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彌償契據</a:t>
            </a:r>
            <a:r>
              <a:rPr lang="en-US" altLang="zh-TW" sz="1400" b="1" dirty="0">
                <a:latin typeface="微軟正黑體" panose="020B0604030504040204" pitchFamily="34" charset="-120"/>
                <a:ea typeface="微軟正黑體" panose="020B0604030504040204" pitchFamily="34" charset="-120"/>
              </a:rPr>
              <a:t>)</a:t>
            </a:r>
          </a:p>
          <a:p>
            <a:pPr lvl="1" eaLnBrk="1" hangingPunct="1">
              <a:spcBef>
                <a:spcPct val="0"/>
              </a:spcBef>
              <a:buClrTx/>
              <a:buSzTx/>
              <a:buFontTx/>
              <a:buNone/>
            </a:pPr>
            <a:endParaRPr lang="en-US" altLang="zh-TW" sz="1400" b="1" dirty="0">
              <a:latin typeface="微軟正黑體" panose="020B0604030504040204" pitchFamily="34" charset="-120"/>
              <a:ea typeface="微軟正黑體" panose="020B0604030504040204" pitchFamily="34" charset="-120"/>
            </a:endParaRPr>
          </a:p>
        </p:txBody>
      </p:sp>
      <p:sp>
        <p:nvSpPr>
          <p:cNvPr id="76" name="矩形 7"/>
          <p:cNvSpPr>
            <a:spLocks noChangeArrowheads="1"/>
          </p:cNvSpPr>
          <p:nvPr/>
        </p:nvSpPr>
        <p:spPr bwMode="auto">
          <a:xfrm>
            <a:off x="7120559" y="2728527"/>
            <a:ext cx="13816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FFFF00"/>
              </a:buClr>
              <a:buSzPct val="80000"/>
              <a:buFont typeface="Wingdings" pitchFamily="2" charset="2"/>
              <a:buChar char="®"/>
              <a:defRPr kumimoji="1" sz="3200">
                <a:solidFill>
                  <a:schemeClr val="tx1"/>
                </a:solidFill>
                <a:latin typeface="Arial" charset="0"/>
                <a:ea typeface="新細明體" charset="-120"/>
              </a:defRPr>
            </a:lvl1pPr>
            <a:lvl2pPr eaLnBrk="0" hangingPunct="0">
              <a:spcBef>
                <a:spcPct val="20000"/>
              </a:spcBef>
              <a:buClr>
                <a:srgbClr val="CC0000"/>
              </a:buClr>
              <a:buSzPct val="70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rgbClr val="009900"/>
              </a:buClr>
              <a:buSzPct val="60000"/>
              <a:buFont typeface="Wingdings" pitchFamily="2"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charset="-120"/>
              </a:defRPr>
            </a:lvl4pPr>
            <a:lvl5pPr marL="2057400" indent="-228600" eaLnBrk="0" hangingPunct="0">
              <a:spcBef>
                <a:spcPct val="20000"/>
              </a:spcBef>
              <a:buClr>
                <a:schemeClr val="accent2"/>
              </a:buClr>
              <a:buSzPct val="55000"/>
              <a:buFont typeface="Wingdings" pitchFamily="2" charset="2"/>
              <a:buChar char="l"/>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Arial" charset="0"/>
                <a:ea typeface="新細明體" charset="-120"/>
              </a:defRPr>
            </a:lvl9pPr>
          </a:lstStyle>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學資處向</a:t>
            </a:r>
            <a:endParaRPr lang="en-US" altLang="zh-TW" sz="1400" b="1" dirty="0">
              <a:latin typeface="微軟正黑體" panose="020B0604030504040204" pitchFamily="34" charset="-120"/>
              <a:ea typeface="微軟正黑體" panose="020B0604030504040204" pitchFamily="34" charset="-120"/>
            </a:endParaRPr>
          </a:p>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院校發放</a:t>
            </a:r>
            <a:endParaRPr lang="en-US" altLang="zh-TW" sz="1400" b="1" dirty="0">
              <a:latin typeface="微軟正黑體" panose="020B0604030504040204" pitchFamily="34" charset="-120"/>
              <a:ea typeface="微軟正黑體" panose="020B0604030504040204" pitchFamily="34" charset="-120"/>
            </a:endParaRPr>
          </a:p>
          <a:p>
            <a:pPr lvl="1" eaLnBrk="1" hangingPunct="1">
              <a:spcBef>
                <a:spcPct val="0"/>
              </a:spcBef>
              <a:buClrTx/>
              <a:buSzTx/>
              <a:buFontTx/>
              <a:buNone/>
            </a:pPr>
            <a:r>
              <a:rPr lang="zh-TW" altLang="en-US" sz="1400" b="1" dirty="0">
                <a:latin typeface="微軟正黑體" panose="020B0604030504040204" pitchFamily="34" charset="-120"/>
                <a:ea typeface="微軟正黑體" panose="020B0604030504040204" pitchFamily="34" charset="-120"/>
              </a:rPr>
              <a:t>貸款</a:t>
            </a:r>
          </a:p>
        </p:txBody>
      </p:sp>
      <p:cxnSp>
        <p:nvCxnSpPr>
          <p:cNvPr id="77" name="直線單箭頭接點 76"/>
          <p:cNvCxnSpPr/>
          <p:nvPr/>
        </p:nvCxnSpPr>
        <p:spPr>
          <a:xfrm flipH="1">
            <a:off x="3205240" y="4331344"/>
            <a:ext cx="79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單箭頭接點 77"/>
          <p:cNvCxnSpPr/>
          <p:nvPr/>
        </p:nvCxnSpPr>
        <p:spPr>
          <a:xfrm flipH="1">
            <a:off x="4638129" y="4340158"/>
            <a:ext cx="79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線單箭頭接點 78"/>
          <p:cNvCxnSpPr/>
          <p:nvPr/>
        </p:nvCxnSpPr>
        <p:spPr>
          <a:xfrm flipH="1">
            <a:off x="6351932" y="4340158"/>
            <a:ext cx="79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單箭頭接點 79"/>
          <p:cNvCxnSpPr/>
          <p:nvPr/>
        </p:nvCxnSpPr>
        <p:spPr>
          <a:xfrm flipH="1">
            <a:off x="7858166" y="4334099"/>
            <a:ext cx="79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75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Major Expenditures</a:t>
            </a:r>
          </a:p>
        </p:txBody>
      </p:sp>
      <p:sp>
        <p:nvSpPr>
          <p:cNvPr id="4" name="Text Box 7"/>
          <p:cNvSpPr txBox="1">
            <a:spLocks noChangeArrowheads="1"/>
          </p:cNvSpPr>
          <p:nvPr/>
        </p:nvSpPr>
        <p:spPr bwMode="auto">
          <a:xfrm>
            <a:off x="323850" y="1816124"/>
            <a:ext cx="86140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 typeface="Wingdings" panose="05000000000000000000" pitchFamily="2" charset="2"/>
              <a:buChar char="§"/>
            </a:pPr>
            <a:r>
              <a:rPr kumimoji="0" lang="en-US" altLang="zh-TW" sz="2800" dirty="0">
                <a:latin typeface="Arial" panose="020B0604020202020204" pitchFamily="34" charset="0"/>
                <a:ea typeface="微軟正黑體" panose="020B0604030504040204" pitchFamily="34" charset="-120"/>
                <a:cs typeface="Arial" panose="020B0604020202020204" pitchFamily="34" charset="0"/>
              </a:rPr>
              <a:t>Tuition Fee</a:t>
            </a:r>
          </a:p>
          <a:p>
            <a:pPr>
              <a:spcBef>
                <a:spcPct val="0"/>
              </a:spcBef>
              <a:buFont typeface="Wingdings" panose="05000000000000000000" pitchFamily="2" charset="2"/>
              <a:buChar char="§"/>
            </a:pPr>
            <a:endParaRPr kumimoji="0" lang="en-US" altLang="zh-TW" sz="2800" dirty="0">
              <a:latin typeface="Arial" panose="020B0604020202020204" pitchFamily="34" charset="0"/>
              <a:ea typeface="微軟正黑體" panose="020B0604030504040204" pitchFamily="34" charset="-120"/>
              <a:cs typeface="Arial" panose="020B0604020202020204" pitchFamily="34" charset="0"/>
            </a:endParaRPr>
          </a:p>
          <a:p>
            <a:pPr>
              <a:spcBef>
                <a:spcPct val="0"/>
              </a:spcBef>
              <a:buFont typeface="Wingdings" panose="05000000000000000000" pitchFamily="2" charset="2"/>
              <a:buChar char="§"/>
            </a:pPr>
            <a:r>
              <a:rPr kumimoji="0" lang="en-US" altLang="zh-TW" sz="2800" dirty="0">
                <a:latin typeface="Arial" panose="020B0604020202020204" pitchFamily="34" charset="0"/>
                <a:ea typeface="微軟正黑體" panose="020B0604030504040204" pitchFamily="34" charset="-120"/>
                <a:cs typeface="Arial" panose="020B0604020202020204" pitchFamily="34" charset="0"/>
              </a:rPr>
              <a:t>Hall Fee</a:t>
            </a:r>
          </a:p>
          <a:p>
            <a:pPr>
              <a:spcBef>
                <a:spcPct val="0"/>
              </a:spcBef>
              <a:buFont typeface="Wingdings" panose="05000000000000000000" pitchFamily="2" charset="2"/>
              <a:buChar char="§"/>
            </a:pPr>
            <a:endParaRPr kumimoji="0" lang="en-US" altLang="zh-TW" sz="2800" dirty="0">
              <a:latin typeface="Arial" panose="020B0604020202020204" pitchFamily="34" charset="0"/>
              <a:ea typeface="微軟正黑體" panose="020B0604030504040204" pitchFamily="34" charset="-120"/>
              <a:cs typeface="Arial" panose="020B0604020202020204" pitchFamily="34" charset="0"/>
            </a:endParaRPr>
          </a:p>
          <a:p>
            <a:pPr>
              <a:spcBef>
                <a:spcPct val="0"/>
              </a:spcBef>
              <a:buFont typeface="Wingdings" panose="05000000000000000000" pitchFamily="2" charset="2"/>
              <a:buChar char="§"/>
            </a:pPr>
            <a:r>
              <a:rPr kumimoji="0" lang="en-US" altLang="zh-TW" sz="2800" dirty="0">
                <a:latin typeface="Arial" panose="020B0604020202020204" pitchFamily="34" charset="0"/>
                <a:ea typeface="微軟正黑體" panose="020B0604030504040204" pitchFamily="34" charset="-120"/>
                <a:cs typeface="Arial" panose="020B0604020202020204" pitchFamily="34" charset="0"/>
              </a:rPr>
              <a:t>Academic Expenses                                      </a:t>
            </a:r>
            <a:r>
              <a:rPr kumimoji="0" lang="en-US" altLang="zh-TW" sz="2800" dirty="0">
                <a:solidFill>
                  <a:srgbClr val="7030A0"/>
                </a:solidFill>
                <a:latin typeface="Arial" panose="020B0604020202020204" pitchFamily="34" charset="0"/>
                <a:ea typeface="微軟正黑體" panose="020B0604030504040204" pitchFamily="34" charset="-120"/>
                <a:cs typeface="Arial" panose="020B0604020202020204" pitchFamily="34" charset="0"/>
              </a:rPr>
              <a:t>(reference books, exam fees, immersion fee, etc.)</a:t>
            </a:r>
          </a:p>
          <a:p>
            <a:pPr>
              <a:spcBef>
                <a:spcPct val="0"/>
              </a:spcBef>
              <a:buFont typeface="Wingdings" panose="05000000000000000000" pitchFamily="2" charset="2"/>
              <a:buChar char="§"/>
            </a:pPr>
            <a:endParaRPr kumimoji="0" lang="en-US" altLang="zh-TW" sz="2800" dirty="0">
              <a:latin typeface="Arial" panose="020B0604020202020204" pitchFamily="34" charset="0"/>
              <a:ea typeface="微軟正黑體" panose="020B0604030504040204" pitchFamily="34" charset="-120"/>
              <a:cs typeface="Arial" panose="020B0604020202020204" pitchFamily="34" charset="0"/>
            </a:endParaRPr>
          </a:p>
          <a:p>
            <a:pPr>
              <a:spcBef>
                <a:spcPct val="0"/>
              </a:spcBef>
              <a:buFont typeface="Wingdings" panose="05000000000000000000" pitchFamily="2" charset="2"/>
              <a:buChar char="§"/>
            </a:pPr>
            <a:r>
              <a:rPr kumimoji="0" lang="en-US" altLang="zh-TW" sz="2800" dirty="0">
                <a:latin typeface="Arial" panose="020B0604020202020204" pitchFamily="34" charset="0"/>
                <a:ea typeface="微軟正黑體" panose="020B0604030504040204" pitchFamily="34" charset="-120"/>
                <a:cs typeface="Arial" panose="020B0604020202020204" pitchFamily="34" charset="0"/>
              </a:rPr>
              <a:t>Expenses on Co-curricular Activities  </a:t>
            </a:r>
            <a:r>
              <a:rPr kumimoji="0" lang="en-US" altLang="zh-TW" sz="2800" dirty="0">
                <a:solidFill>
                  <a:srgbClr val="7030A0"/>
                </a:solidFill>
                <a:latin typeface="Arial" panose="020B0604020202020204" pitchFamily="34" charset="0"/>
                <a:ea typeface="微軟正黑體" panose="020B0604030504040204" pitchFamily="34" charset="-120"/>
                <a:cs typeface="Arial" panose="020B0604020202020204" pitchFamily="34" charset="0"/>
              </a:rPr>
              <a:t>(internship, training, community service, study tour, etc.)</a:t>
            </a:r>
          </a:p>
          <a:p>
            <a:pPr>
              <a:spcBef>
                <a:spcPct val="0"/>
              </a:spcBef>
              <a:buFont typeface="Wingdings" panose="05000000000000000000" pitchFamily="2" charset="2"/>
              <a:buChar char="§"/>
            </a:pPr>
            <a:endParaRPr kumimoji="0" lang="en-US" altLang="zh-TW" sz="2800" dirty="0">
              <a:latin typeface="Arial" panose="020B0604020202020204" pitchFamily="34" charset="0"/>
              <a:ea typeface="微軟正黑體" panose="020B0604030504040204" pitchFamily="34" charset="-120"/>
              <a:cs typeface="Arial" panose="020B0604020202020204" pitchFamily="34" charset="0"/>
            </a:endParaRPr>
          </a:p>
          <a:p>
            <a:pPr>
              <a:spcBef>
                <a:spcPct val="0"/>
              </a:spcBef>
              <a:buFont typeface="Wingdings" panose="05000000000000000000" pitchFamily="2" charset="2"/>
              <a:buChar char="§"/>
            </a:pPr>
            <a:r>
              <a:rPr kumimoji="0" lang="en-US" altLang="zh-TW" sz="2800" dirty="0">
                <a:latin typeface="Arial" panose="020B0604020202020204" pitchFamily="34" charset="0"/>
                <a:ea typeface="微軟正黑體" panose="020B0604030504040204" pitchFamily="34" charset="-120"/>
                <a:cs typeface="Arial" panose="020B0604020202020204" pitchFamily="34" charset="0"/>
              </a:rPr>
              <a:t>Living Expenses </a:t>
            </a:r>
            <a:r>
              <a:rPr kumimoji="0" lang="en-US" altLang="zh-TW" sz="2800" dirty="0">
                <a:solidFill>
                  <a:srgbClr val="7030A0"/>
                </a:solidFill>
                <a:latin typeface="Arial" panose="020B0604020202020204" pitchFamily="34" charset="0"/>
                <a:ea typeface="微軟正黑體" panose="020B0604030504040204" pitchFamily="34" charset="-120"/>
                <a:cs typeface="Arial" panose="020B0604020202020204" pitchFamily="34" charset="0"/>
              </a:rPr>
              <a:t>(transportation, meals, etc.)</a:t>
            </a:r>
            <a:endParaRPr kumimoji="0" lang="en-US" altLang="zh-TW" sz="2800"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74916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fontScale="90000"/>
          </a:bodyPr>
          <a:lstStyle/>
          <a:p>
            <a:r>
              <a:rPr lang="en-US" dirty="0"/>
              <a:t>Financial Assistance offered by External Organizations and EdUHK</a:t>
            </a:r>
          </a:p>
        </p:txBody>
      </p:sp>
      <p:sp>
        <p:nvSpPr>
          <p:cNvPr id="5" name="副標題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2319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Bursary </a:t>
            </a:r>
            <a:r>
              <a:rPr lang="zh-TW" altLang="en-US" dirty="0"/>
              <a:t>助學金</a:t>
            </a:r>
            <a:endParaRPr lang="en-US" dirty="0"/>
          </a:p>
        </p:txBody>
      </p:sp>
      <p:sp>
        <p:nvSpPr>
          <p:cNvPr id="4" name="Text Box 7"/>
          <p:cNvSpPr txBox="1">
            <a:spLocks noChangeArrowheads="1"/>
          </p:cNvSpPr>
          <p:nvPr/>
        </p:nvSpPr>
        <p:spPr bwMode="auto">
          <a:xfrm>
            <a:off x="390699" y="1752953"/>
            <a:ext cx="8280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marL="342900" indent="-342900" eaLnBrk="1" hangingPunct="1">
              <a:buFont typeface="Wingdings" panose="05000000000000000000" pitchFamily="2" charset="2"/>
              <a:buChar char="§"/>
              <a:defRPr/>
            </a:pPr>
            <a:r>
              <a:rPr lang="en-US" altLang="zh-TW" sz="2000" dirty="0">
                <a:solidFill>
                  <a:srgbClr val="0070C0"/>
                </a:solidFill>
              </a:rPr>
              <a:t>Types of bursary:</a:t>
            </a:r>
            <a:r>
              <a:rPr lang="en-US" altLang="zh-TW" sz="2000" dirty="0"/>
              <a:t> general bursary, hall bursary, language immersion bursary, bursary for students with disabilities.</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Full-time local students with financial needs</a:t>
            </a:r>
          </a:p>
          <a:p>
            <a:pPr marL="800100" lvl="1" indent="-342900" eaLnBrk="1" hangingPunct="1">
              <a:buFont typeface="Wingdings" panose="05000000000000000000" pitchFamily="2" charset="2"/>
              <a:buChar char="§"/>
              <a:defRPr/>
            </a:pPr>
            <a:r>
              <a:rPr lang="en-US" altLang="zh-TW" sz="2000" dirty="0"/>
              <a:t>Students who have passed the means test of TSFS/FASP</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Application period (normally):</a:t>
            </a:r>
          </a:p>
          <a:p>
            <a:pPr marL="723900" lvl="1" indent="-342900" eaLnBrk="1" hangingPunct="1">
              <a:buFont typeface="Wingdings" panose="05000000000000000000" pitchFamily="2" charset="2"/>
              <a:buChar char="§"/>
              <a:defRPr/>
            </a:pPr>
            <a:r>
              <a:rPr lang="en-US" altLang="zh-TW" sz="2000" dirty="0"/>
              <a:t> Semester 1: September</a:t>
            </a:r>
          </a:p>
          <a:p>
            <a:pPr marL="723900" lvl="1" indent="-342900" eaLnBrk="1" hangingPunct="1">
              <a:buFont typeface="Wingdings" panose="05000000000000000000" pitchFamily="2" charset="2"/>
              <a:buChar char="§"/>
              <a:defRPr/>
            </a:pPr>
            <a:r>
              <a:rPr lang="en-US" altLang="zh-TW" sz="2000" dirty="0"/>
              <a:t> Semester 2: January/February</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Repayment is not required</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Very limited places</a:t>
            </a:r>
          </a:p>
        </p:txBody>
      </p:sp>
    </p:spTree>
    <p:extLst>
      <p:ext uri="{BB962C8B-B14F-4D97-AF65-F5344CB8AC3E}">
        <p14:creationId xmlns:p14="http://schemas.microsoft.com/office/powerpoint/2010/main" val="256933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Interested-free Loans</a:t>
            </a:r>
            <a:endParaRPr lang="en-US" dirty="0"/>
          </a:p>
        </p:txBody>
      </p:sp>
      <p:sp>
        <p:nvSpPr>
          <p:cNvPr id="4" name="Text Box 7"/>
          <p:cNvSpPr txBox="1">
            <a:spLocks noChangeArrowheads="1"/>
          </p:cNvSpPr>
          <p:nvPr/>
        </p:nvSpPr>
        <p:spPr bwMode="auto">
          <a:xfrm>
            <a:off x="477838" y="2023887"/>
            <a:ext cx="82089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 typeface="Wingdings" panose="05000000000000000000" pitchFamily="2" charset="2"/>
              <a:buChar char="§"/>
              <a:defRPr/>
            </a:pPr>
            <a:r>
              <a:rPr lang="en-US" altLang="zh-TW" sz="2000" dirty="0">
                <a:solidFill>
                  <a:srgbClr val="0070C0"/>
                </a:solidFill>
              </a:rPr>
              <a:t>Full-time local students with financial needs </a:t>
            </a:r>
          </a:p>
          <a:p>
            <a:pPr marL="722313" lvl="1" indent="-265113" eaLnBrk="1" hangingPunct="1">
              <a:buFont typeface="Wingdings" panose="05000000000000000000" pitchFamily="2" charset="2"/>
              <a:buChar char="§"/>
              <a:defRPr/>
            </a:pPr>
            <a:r>
              <a:rPr lang="en-US" altLang="zh-TW" sz="2000" dirty="0"/>
              <a:t>Family income assessment is required.</a:t>
            </a:r>
          </a:p>
          <a:p>
            <a:pPr marL="722313" lvl="1" indent="-265113" eaLnBrk="1" hangingPunct="1">
              <a:buFont typeface="Wingdings" panose="05000000000000000000" pitchFamily="2" charset="2"/>
              <a:buChar char="§"/>
              <a:defRPr/>
            </a:pPr>
            <a:r>
              <a:rPr lang="en-US" altLang="zh-TW" sz="2000" dirty="0"/>
              <a:t>Students who have passed the means test of TSFS/FASP</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Application period (normally):</a:t>
            </a:r>
          </a:p>
          <a:p>
            <a:pPr marL="722313" lvl="1" indent="-274638" eaLnBrk="1" hangingPunct="1">
              <a:buFont typeface="Wingdings" panose="05000000000000000000" pitchFamily="2" charset="2"/>
              <a:buChar char="§"/>
              <a:defRPr/>
            </a:pPr>
            <a:r>
              <a:rPr lang="en-US" altLang="zh-TW" sz="2000" dirty="0"/>
              <a:t>Semester 1: September</a:t>
            </a:r>
          </a:p>
          <a:p>
            <a:pPr marL="722313" lvl="1" indent="-274638" eaLnBrk="1" hangingPunct="1">
              <a:buFont typeface="Wingdings" panose="05000000000000000000" pitchFamily="2" charset="2"/>
              <a:buChar char="§"/>
              <a:defRPr/>
            </a:pPr>
            <a:r>
              <a:rPr lang="en-US" altLang="zh-TW" sz="2000" dirty="0"/>
              <a:t>Semester 2: January/February</a:t>
            </a:r>
          </a:p>
          <a:p>
            <a:pPr eaLnBrk="1" hangingPunct="1">
              <a:buFont typeface="Wingdings" panose="05000000000000000000" pitchFamily="2" charset="2"/>
              <a:buChar char="§"/>
              <a:defRPr/>
            </a:pPr>
            <a:endParaRPr lang="en-US" altLang="zh-TW" sz="2000" dirty="0"/>
          </a:p>
          <a:p>
            <a:pPr eaLnBrk="1" hangingPunct="1">
              <a:buFont typeface="Wingdings" panose="05000000000000000000" pitchFamily="2" charset="2"/>
              <a:buChar char="§"/>
              <a:defRPr/>
            </a:pPr>
            <a:r>
              <a:rPr lang="en-US" altLang="zh-TW" sz="2000" dirty="0">
                <a:solidFill>
                  <a:srgbClr val="0070C0"/>
                </a:solidFill>
              </a:rPr>
              <a:t>To be repaid by instalments upon graduation</a:t>
            </a:r>
          </a:p>
          <a:p>
            <a:pPr marL="722313" lvl="1" indent="-258763" eaLnBrk="1" hangingPunct="1">
              <a:buFont typeface="Wingdings" panose="05000000000000000000" pitchFamily="2" charset="2"/>
              <a:buChar char="§"/>
              <a:defRPr/>
            </a:pPr>
            <a:r>
              <a:rPr lang="en-US" altLang="zh-TW" sz="2000" dirty="0"/>
              <a:t>Some donor(s) may consider waiving the repayment</a:t>
            </a:r>
            <a:r>
              <a:rPr lang="zh-TW" altLang="en-US" sz="2000" dirty="0"/>
              <a:t> </a:t>
            </a:r>
            <a:r>
              <a:rPr lang="en-US" altLang="zh-TW" sz="2000" dirty="0"/>
              <a:t>of loan in full or in part in recognition of borrower’s</a:t>
            </a:r>
            <a:r>
              <a:rPr lang="zh-TW" altLang="en-US" sz="2000" dirty="0"/>
              <a:t> </a:t>
            </a:r>
            <a:r>
              <a:rPr lang="en-US" altLang="zh-TW" sz="2000" dirty="0"/>
              <a:t>academic achievements and involvement in</a:t>
            </a:r>
            <a:r>
              <a:rPr lang="zh-TW" altLang="en-US" sz="2000" dirty="0"/>
              <a:t> </a:t>
            </a:r>
            <a:r>
              <a:rPr lang="en-US" altLang="zh-TW" sz="2000" dirty="0"/>
              <a:t>community services.</a:t>
            </a:r>
          </a:p>
        </p:txBody>
      </p:sp>
    </p:spTree>
    <p:extLst>
      <p:ext uri="{BB962C8B-B14F-4D97-AF65-F5344CB8AC3E}">
        <p14:creationId xmlns:p14="http://schemas.microsoft.com/office/powerpoint/2010/main" val="1377162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sz="2800" dirty="0"/>
              <a:t>Subsidy on Exchange</a:t>
            </a:r>
            <a:br>
              <a:rPr lang="en-US" sz="2800" dirty="0"/>
            </a:br>
            <a:r>
              <a:rPr lang="en-US" sz="2800" dirty="0"/>
              <a:t>SSE &amp; SSEBR</a:t>
            </a:r>
            <a:br>
              <a:rPr lang="en-US" sz="2800" dirty="0"/>
            </a:br>
            <a:r>
              <a:rPr lang="en-US" sz="2800" dirty="0"/>
              <a:t>(Means-tested Scheme)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786619"/>
              </p:ext>
            </p:extLst>
          </p:nvPr>
        </p:nvGraphicFramePr>
        <p:xfrm>
          <a:off x="457024" y="1843266"/>
          <a:ext cx="8137525" cy="4684994"/>
        </p:xfrm>
        <a:graphic>
          <a:graphicData uri="http://schemas.openxmlformats.org/drawingml/2006/table">
            <a:tbl>
              <a:tblPr firstRow="1" bandRow="1"/>
              <a:tblGrid>
                <a:gridCol w="1439391">
                  <a:extLst>
                    <a:ext uri="{9D8B030D-6E8A-4147-A177-3AD203B41FA5}">
                      <a16:colId xmlns:a16="http://schemas.microsoft.com/office/drawing/2014/main" val="20000"/>
                    </a:ext>
                  </a:extLst>
                </a:gridCol>
                <a:gridCol w="6698134">
                  <a:extLst>
                    <a:ext uri="{9D8B030D-6E8A-4147-A177-3AD203B41FA5}">
                      <a16:colId xmlns:a16="http://schemas.microsoft.com/office/drawing/2014/main" val="20001"/>
                    </a:ext>
                  </a:extLst>
                </a:gridCol>
              </a:tblGrid>
              <a:tr h="935960">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ltLang="zh-TW" sz="1600" b="1" dirty="0">
                          <a:solidFill>
                            <a:schemeClr val="bg1"/>
                          </a:solidFill>
                          <a:latin typeface="Calibri" pitchFamily="34" charset="0"/>
                          <a:cs typeface="Calibri" pitchFamily="34" charset="0"/>
                        </a:rPr>
                        <a:t>Target</a:t>
                      </a:r>
                    </a:p>
                    <a:p>
                      <a:r>
                        <a:rPr lang="en-US" altLang="zh-TW" sz="1600" b="1" dirty="0">
                          <a:solidFill>
                            <a:schemeClr val="bg1"/>
                          </a:solidFill>
                          <a:latin typeface="Calibri" pitchFamily="34" charset="0"/>
                          <a:cs typeface="Calibri" pitchFamily="34" charset="0"/>
                        </a:rPr>
                        <a:t>Student</a:t>
                      </a: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E37823"/>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600" b="1" u="sng" dirty="0">
                          <a:solidFill>
                            <a:schemeClr val="tx1">
                              <a:lumMod val="95000"/>
                              <a:lumOff val="5000"/>
                            </a:schemeClr>
                          </a:solidFill>
                          <a:latin typeface="Calibri" pitchFamily="34" charset="0"/>
                          <a:cs typeface="Calibri" pitchFamily="34" charset="0"/>
                        </a:rPr>
                        <a:t>Local</a:t>
                      </a:r>
                      <a:r>
                        <a:rPr lang="en-US" altLang="zh-TW" sz="1600" b="0" u="none" dirty="0">
                          <a:solidFill>
                            <a:schemeClr val="tx1">
                              <a:lumMod val="95000"/>
                              <a:lumOff val="5000"/>
                            </a:schemeClr>
                          </a:solidFill>
                          <a:latin typeface="Calibri" pitchFamily="34" charset="0"/>
                          <a:cs typeface="Calibri" pitchFamily="34" charset="0"/>
                        </a:rPr>
                        <a:t> students enrolled in </a:t>
                      </a:r>
                      <a:r>
                        <a:rPr lang="en-US" altLang="zh-TW" sz="1600" b="1" u="sng" dirty="0">
                          <a:solidFill>
                            <a:schemeClr val="tx1">
                              <a:lumMod val="95000"/>
                              <a:lumOff val="5000"/>
                            </a:schemeClr>
                          </a:solidFill>
                          <a:latin typeface="Calibri" pitchFamily="34" charset="0"/>
                          <a:cs typeface="Calibri" pitchFamily="34" charset="0"/>
                        </a:rPr>
                        <a:t>full-time</a:t>
                      </a:r>
                      <a:r>
                        <a:rPr lang="en-US" altLang="zh-TW" sz="1600" b="0" u="none" dirty="0">
                          <a:solidFill>
                            <a:schemeClr val="tx1">
                              <a:lumMod val="95000"/>
                              <a:lumOff val="5000"/>
                            </a:schemeClr>
                          </a:solidFill>
                          <a:latin typeface="Calibri" pitchFamily="34" charset="0"/>
                          <a:cs typeface="Calibri" pitchFamily="34" charset="0"/>
                        </a:rPr>
                        <a:t> locally-accredited sub-degree or undergraduate  </a:t>
                      </a:r>
                      <a:r>
                        <a:rPr lang="en-US" altLang="zh-TW" sz="1600" b="0" u="none" dirty="0" err="1">
                          <a:solidFill>
                            <a:schemeClr val="tx1">
                              <a:lumMod val="95000"/>
                              <a:lumOff val="5000"/>
                            </a:schemeClr>
                          </a:solidFill>
                          <a:latin typeface="Calibri" pitchFamily="34" charset="0"/>
                          <a:cs typeface="Calibri" pitchFamily="34" charset="0"/>
                        </a:rPr>
                        <a:t>programmes</a:t>
                      </a:r>
                      <a:r>
                        <a:rPr lang="en-US" altLang="zh-TW" sz="1600" b="0" u="none" dirty="0">
                          <a:solidFill>
                            <a:schemeClr val="tx1">
                              <a:lumMod val="95000"/>
                              <a:lumOff val="5000"/>
                            </a:schemeClr>
                          </a:solidFill>
                          <a:latin typeface="Calibri" pitchFamily="34" charset="0"/>
                          <a:cs typeface="Calibri" pitchFamily="34" charset="0"/>
                        </a:rPr>
                        <a:t> at the time</a:t>
                      </a:r>
                      <a:r>
                        <a:rPr lang="en-US" altLang="zh-TW" sz="1600" b="0" u="none" baseline="0" dirty="0">
                          <a:solidFill>
                            <a:schemeClr val="tx1">
                              <a:lumMod val="95000"/>
                              <a:lumOff val="5000"/>
                            </a:schemeClr>
                          </a:solidFill>
                          <a:latin typeface="Calibri" pitchFamily="34" charset="0"/>
                          <a:cs typeface="Calibri" pitchFamily="34" charset="0"/>
                        </a:rPr>
                        <a:t> of application </a:t>
                      </a:r>
                      <a:r>
                        <a:rPr lang="en-US" altLang="zh-TW" sz="1600" b="1" u="sng" baseline="0" dirty="0">
                          <a:solidFill>
                            <a:schemeClr val="tx1">
                              <a:lumMod val="95000"/>
                              <a:lumOff val="5000"/>
                            </a:schemeClr>
                          </a:solidFill>
                          <a:latin typeface="Calibri" pitchFamily="34" charset="0"/>
                          <a:cs typeface="Calibri" pitchFamily="34" charset="0"/>
                        </a:rPr>
                        <a:t>and</a:t>
                      </a:r>
                      <a:r>
                        <a:rPr lang="en-US" altLang="zh-TW" sz="1600" b="0" u="none" baseline="0" dirty="0">
                          <a:solidFill>
                            <a:schemeClr val="tx1">
                              <a:lumMod val="95000"/>
                              <a:lumOff val="5000"/>
                            </a:schemeClr>
                          </a:solidFill>
                          <a:latin typeface="Calibri" pitchFamily="34" charset="0"/>
                          <a:cs typeface="Calibri" pitchFamily="34" charset="0"/>
                        </a:rPr>
                        <a:t> throughout the duration of subsidized exchange activity</a:t>
                      </a:r>
                      <a:endParaRPr lang="en-US" altLang="zh-TW" sz="1600" b="0" u="none" dirty="0">
                        <a:solidFill>
                          <a:schemeClr val="tx1">
                            <a:lumMod val="95000"/>
                            <a:lumOff val="5000"/>
                          </a:schemeClr>
                        </a:solidFill>
                        <a:latin typeface="Calibri" pitchFamily="34" charset="0"/>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10000"/>
                  </a:ext>
                </a:extLst>
              </a:tr>
              <a:tr h="3675728">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a:solidFill>
                            <a:schemeClr val="bg1"/>
                          </a:solidFill>
                          <a:latin typeface="Calibri" pitchFamily="34" charset="0"/>
                          <a:cs typeface="Calibri" pitchFamily="34" charset="0"/>
                        </a:rPr>
                        <a:t>General Requirements</a:t>
                      </a:r>
                      <a:endParaRPr lang="zh-TW" altLang="en-US" sz="1600" b="1" dirty="0">
                        <a:solidFill>
                          <a:schemeClr val="bg1"/>
                        </a:solidFill>
                        <a:latin typeface="Calibri" pitchFamily="34" charset="0"/>
                        <a:cs typeface="Calibri" pitchFamily="34" charset="0"/>
                      </a:endParaRPr>
                    </a:p>
                    <a:p>
                      <a:endParaRPr lang="zh-TW" altLang="en-US" sz="1600" b="1" dirty="0">
                        <a:solidFill>
                          <a:schemeClr val="bg1"/>
                        </a:solidFill>
                        <a:latin typeface="Calibri" pitchFamily="34" charset="0"/>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E37823"/>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just" fontAlgn="auto">
                        <a:spcAft>
                          <a:spcPts val="0"/>
                        </a:spcAft>
                        <a:buFont typeface="Arial" pitchFamily="34" charset="0"/>
                        <a:buChar char="•"/>
                        <a:defRPr/>
                      </a:pPr>
                      <a:r>
                        <a:rPr lang="en-US" altLang="zh-TW" sz="1600" dirty="0">
                          <a:solidFill>
                            <a:schemeClr val="tx1">
                              <a:lumMod val="95000"/>
                              <a:lumOff val="5000"/>
                            </a:schemeClr>
                          </a:solidFill>
                          <a:latin typeface="Calibri" pitchFamily="34" charset="0"/>
                          <a:cs typeface="Calibri" pitchFamily="34" charset="0"/>
                        </a:rPr>
                        <a:t>Being selected to participate in</a:t>
                      </a:r>
                      <a:r>
                        <a:rPr lang="en-US" altLang="zh-TW" sz="1600" baseline="0" dirty="0">
                          <a:solidFill>
                            <a:schemeClr val="tx1">
                              <a:lumMod val="95000"/>
                              <a:lumOff val="5000"/>
                            </a:schemeClr>
                          </a:solidFill>
                          <a:latin typeface="Calibri" pitchFamily="34" charset="0"/>
                          <a:cs typeface="Calibri" pitchFamily="34" charset="0"/>
                        </a:rPr>
                        <a:t> </a:t>
                      </a:r>
                      <a:r>
                        <a:rPr lang="en-US" altLang="zh-TW" sz="1600" b="1" u="sng" baseline="0" dirty="0">
                          <a:solidFill>
                            <a:schemeClr val="tx1">
                              <a:lumMod val="95000"/>
                              <a:lumOff val="5000"/>
                            </a:schemeClr>
                          </a:solidFill>
                          <a:latin typeface="Calibri" pitchFamily="34" charset="0"/>
                          <a:cs typeface="Calibri" pitchFamily="34" charset="0"/>
                        </a:rPr>
                        <a:t>and</a:t>
                      </a:r>
                      <a:r>
                        <a:rPr lang="en-US" altLang="zh-TW" sz="1600" baseline="0" dirty="0">
                          <a:solidFill>
                            <a:schemeClr val="tx1">
                              <a:lumMod val="95000"/>
                              <a:lumOff val="5000"/>
                            </a:schemeClr>
                          </a:solidFill>
                          <a:latin typeface="Calibri" pitchFamily="34" charset="0"/>
                          <a:cs typeface="Calibri" pitchFamily="34" charset="0"/>
                        </a:rPr>
                        <a:t> able to complete outbound exchange </a:t>
                      </a:r>
                      <a:r>
                        <a:rPr lang="en-US" altLang="zh-TW" sz="1600" baseline="0" dirty="0" err="1">
                          <a:solidFill>
                            <a:schemeClr val="tx1">
                              <a:lumMod val="95000"/>
                              <a:lumOff val="5000"/>
                            </a:schemeClr>
                          </a:solidFill>
                          <a:latin typeface="Calibri" pitchFamily="34" charset="0"/>
                          <a:cs typeface="Calibri" pitchFamily="34" charset="0"/>
                        </a:rPr>
                        <a:t>programme</a:t>
                      </a:r>
                      <a:r>
                        <a:rPr lang="en-US" altLang="zh-TW" sz="1600" baseline="0" dirty="0">
                          <a:solidFill>
                            <a:schemeClr val="tx1">
                              <a:lumMod val="95000"/>
                              <a:lumOff val="5000"/>
                            </a:schemeClr>
                          </a:solidFill>
                          <a:latin typeface="Calibri" pitchFamily="34" charset="0"/>
                          <a:cs typeface="Calibri" pitchFamily="34" charset="0"/>
                        </a:rPr>
                        <a:t>;</a:t>
                      </a:r>
                    </a:p>
                    <a:p>
                      <a:pPr algn="just" fontAlgn="auto">
                        <a:spcAft>
                          <a:spcPts val="0"/>
                        </a:spcAft>
                        <a:buFont typeface="Arial" pitchFamily="34" charset="0"/>
                        <a:buNone/>
                        <a:defRPr/>
                      </a:pPr>
                      <a:endParaRPr lang="en-US" altLang="zh-TW" sz="1600" baseline="0" dirty="0">
                        <a:solidFill>
                          <a:schemeClr val="tx1">
                            <a:lumMod val="95000"/>
                            <a:lumOff val="5000"/>
                          </a:schemeClr>
                        </a:solidFill>
                        <a:latin typeface="Calibri" pitchFamily="34" charset="0"/>
                        <a:cs typeface="Calibri" pitchFamily="34" charset="0"/>
                      </a:endParaRPr>
                    </a:p>
                    <a:p>
                      <a:pPr marL="285750" indent="-285750" algn="just" fontAlgn="auto">
                        <a:spcAft>
                          <a:spcPts val="0"/>
                        </a:spcAft>
                        <a:buFont typeface="Arial" pitchFamily="34" charset="0"/>
                        <a:buChar char="•"/>
                        <a:defRPr/>
                      </a:pPr>
                      <a:r>
                        <a:rPr lang="en-US" altLang="zh-TW" sz="1600" baseline="0" dirty="0">
                          <a:solidFill>
                            <a:schemeClr val="tx1">
                              <a:lumMod val="95000"/>
                              <a:lumOff val="5000"/>
                            </a:schemeClr>
                          </a:solidFill>
                          <a:latin typeface="Calibri" pitchFamily="34" charset="0"/>
                          <a:cs typeface="Calibri" pitchFamily="34" charset="0"/>
                        </a:rPr>
                        <a:t>Recipient of </a:t>
                      </a:r>
                      <a:r>
                        <a:rPr lang="en-US" altLang="zh-TW" sz="1600" b="1" u="sng" baseline="0" dirty="0">
                          <a:solidFill>
                            <a:schemeClr val="tx1">
                              <a:lumMod val="95000"/>
                              <a:lumOff val="5000"/>
                            </a:schemeClr>
                          </a:solidFill>
                          <a:latin typeface="Calibri" pitchFamily="34" charset="0"/>
                          <a:cs typeface="Calibri" pitchFamily="34" charset="0"/>
                        </a:rPr>
                        <a:t>means-tested</a:t>
                      </a:r>
                      <a:r>
                        <a:rPr lang="en-US" altLang="zh-TW" sz="1600" baseline="0" dirty="0">
                          <a:solidFill>
                            <a:schemeClr val="tx1">
                              <a:lumMod val="95000"/>
                              <a:lumOff val="5000"/>
                            </a:schemeClr>
                          </a:solidFill>
                          <a:latin typeface="Calibri" pitchFamily="34" charset="0"/>
                          <a:cs typeface="Calibri" pitchFamily="34" charset="0"/>
                        </a:rPr>
                        <a:t> financial assistance (i.e. approved grant under TSFS or FASP) from Student Finance Office (SFO) </a:t>
                      </a:r>
                      <a:r>
                        <a:rPr lang="en-US" altLang="zh-TW" sz="1600" u="sng" baseline="0" dirty="0">
                          <a:solidFill>
                            <a:schemeClr val="tx1">
                              <a:lumMod val="95000"/>
                              <a:lumOff val="5000"/>
                            </a:schemeClr>
                          </a:solidFill>
                          <a:latin typeface="Calibri" pitchFamily="34" charset="0"/>
                          <a:cs typeface="Calibri" pitchFamily="34" charset="0"/>
                        </a:rPr>
                        <a:t>OR</a:t>
                      </a:r>
                      <a:r>
                        <a:rPr lang="en-US" altLang="zh-TW" sz="1600" baseline="0" dirty="0">
                          <a:solidFill>
                            <a:schemeClr val="tx1">
                              <a:lumMod val="95000"/>
                              <a:lumOff val="5000"/>
                            </a:schemeClr>
                          </a:solidFill>
                          <a:latin typeface="Calibri" pitchFamily="34" charset="0"/>
                          <a:cs typeface="Calibri" pitchFamily="34" charset="0"/>
                        </a:rPr>
                        <a:t> whose families are in receipt of the Comprehensive Social Security Assistance (CSSA) </a:t>
                      </a:r>
                      <a:r>
                        <a:rPr lang="en-US" altLang="zh-TW" sz="1600" b="1" baseline="0" dirty="0">
                          <a:solidFill>
                            <a:schemeClr val="tx1">
                              <a:lumMod val="95000"/>
                              <a:lumOff val="5000"/>
                            </a:schemeClr>
                          </a:solidFill>
                          <a:latin typeface="Calibri" pitchFamily="34" charset="0"/>
                          <a:cs typeface="Calibri" pitchFamily="34" charset="0"/>
                        </a:rPr>
                        <a:t>by the time student applies or is nominated for an outbound exchange </a:t>
                      </a:r>
                      <a:r>
                        <a:rPr lang="en-US" altLang="zh-TW" sz="1600" b="1" baseline="0" dirty="0" err="1">
                          <a:solidFill>
                            <a:schemeClr val="tx1">
                              <a:lumMod val="95000"/>
                              <a:lumOff val="5000"/>
                            </a:schemeClr>
                          </a:solidFill>
                          <a:latin typeface="Calibri" pitchFamily="34" charset="0"/>
                          <a:cs typeface="Calibri" pitchFamily="34" charset="0"/>
                        </a:rPr>
                        <a:t>programme</a:t>
                      </a:r>
                      <a:r>
                        <a:rPr lang="en-US" altLang="zh-TW" sz="1600" b="0" baseline="0" dirty="0">
                          <a:solidFill>
                            <a:schemeClr val="tx1">
                              <a:lumMod val="95000"/>
                              <a:lumOff val="5000"/>
                            </a:schemeClr>
                          </a:solidFill>
                          <a:latin typeface="Calibri" pitchFamily="34" charset="0"/>
                          <a:cs typeface="Calibri" pitchFamily="34" charset="0"/>
                        </a:rPr>
                        <a:t>;</a:t>
                      </a:r>
                      <a:r>
                        <a:rPr lang="en-US" altLang="zh-TW" sz="1600" baseline="0" dirty="0">
                          <a:solidFill>
                            <a:schemeClr val="tx1">
                              <a:lumMod val="95000"/>
                              <a:lumOff val="5000"/>
                            </a:schemeClr>
                          </a:solidFill>
                          <a:latin typeface="Calibri" pitchFamily="34" charset="0"/>
                          <a:cs typeface="Calibri" pitchFamily="34" charset="0"/>
                        </a:rPr>
                        <a:t> </a:t>
                      </a:r>
                      <a:endParaRPr lang="en-US" altLang="zh-TW" sz="1600" u="none" baseline="0" dirty="0">
                        <a:solidFill>
                          <a:schemeClr val="tx1">
                            <a:lumMod val="95000"/>
                            <a:lumOff val="5000"/>
                          </a:schemeClr>
                        </a:solidFill>
                        <a:latin typeface="Calibri" pitchFamily="34" charset="0"/>
                        <a:cs typeface="Calibri" pitchFamily="34" charset="0"/>
                      </a:endParaRPr>
                    </a:p>
                    <a:p>
                      <a:pPr algn="just" fontAlgn="auto">
                        <a:spcAft>
                          <a:spcPts val="0"/>
                        </a:spcAft>
                        <a:buFont typeface="Arial" pitchFamily="34" charset="0"/>
                        <a:buNone/>
                        <a:defRPr/>
                      </a:pPr>
                      <a:endParaRPr lang="en-US" altLang="zh-TW" sz="1600" dirty="0">
                        <a:solidFill>
                          <a:schemeClr val="tx1">
                            <a:lumMod val="95000"/>
                            <a:lumOff val="5000"/>
                          </a:schemeClr>
                        </a:solidFill>
                        <a:latin typeface="Calibri" pitchFamily="34" charset="0"/>
                        <a:cs typeface="Calibri" pitchFamily="34" charset="0"/>
                      </a:endParaRPr>
                    </a:p>
                    <a:p>
                      <a:pPr marL="285750" indent="-285750" algn="just" fontAlgn="auto">
                        <a:spcAft>
                          <a:spcPts val="0"/>
                        </a:spcAft>
                        <a:buFont typeface="Arial" pitchFamily="34" charset="0"/>
                        <a:buChar char="•"/>
                        <a:defRPr/>
                      </a:pPr>
                      <a:r>
                        <a:rPr lang="en-US" altLang="zh-TW" sz="1600" u="none" dirty="0">
                          <a:solidFill>
                            <a:schemeClr val="tx1">
                              <a:lumMod val="95000"/>
                              <a:lumOff val="5000"/>
                            </a:schemeClr>
                          </a:solidFill>
                          <a:latin typeface="Calibri" pitchFamily="34" charset="0"/>
                          <a:cs typeface="Calibri" pitchFamily="34" charset="0"/>
                        </a:rPr>
                        <a:t>For </a:t>
                      </a:r>
                      <a:r>
                        <a:rPr lang="en-US" altLang="zh-TW" sz="1600" b="1" u="sng" dirty="0">
                          <a:solidFill>
                            <a:schemeClr val="tx1">
                              <a:lumMod val="95000"/>
                              <a:lumOff val="5000"/>
                            </a:schemeClr>
                          </a:solidFill>
                          <a:latin typeface="Calibri" pitchFamily="34" charset="0"/>
                          <a:cs typeface="Calibri" pitchFamily="34" charset="0"/>
                        </a:rPr>
                        <a:t>SSE applicants</a:t>
                      </a:r>
                      <a:r>
                        <a:rPr lang="en-US" altLang="zh-TW" sz="1600" u="none" dirty="0">
                          <a:solidFill>
                            <a:schemeClr val="tx1">
                              <a:lumMod val="95000"/>
                              <a:lumOff val="5000"/>
                            </a:schemeClr>
                          </a:solidFill>
                          <a:latin typeface="Calibri" pitchFamily="34" charset="0"/>
                          <a:cs typeface="Calibri" pitchFamily="34" charset="0"/>
                        </a:rPr>
                        <a:t>: </a:t>
                      </a:r>
                      <a:r>
                        <a:rPr lang="en-US" sz="1600" kern="1200" baseline="0" dirty="0">
                          <a:solidFill>
                            <a:schemeClr val="tx1">
                              <a:lumMod val="95000"/>
                              <a:lumOff val="5000"/>
                            </a:schemeClr>
                          </a:solidFill>
                          <a:latin typeface="Calibri" pitchFamily="34" charset="0"/>
                          <a:ea typeface="+mn-ea"/>
                          <a:cs typeface="Calibri" pitchFamily="34" charset="0"/>
                        </a:rPr>
                        <a:t>Have </a:t>
                      </a:r>
                      <a:r>
                        <a:rPr lang="en-US" sz="1600" b="1" u="sng" kern="1200" baseline="0" dirty="0">
                          <a:solidFill>
                            <a:schemeClr val="tx1">
                              <a:lumMod val="95000"/>
                              <a:lumOff val="5000"/>
                            </a:schemeClr>
                          </a:solidFill>
                          <a:latin typeface="Calibri" pitchFamily="34" charset="0"/>
                          <a:ea typeface="+mn-ea"/>
                          <a:cs typeface="Calibri" pitchFamily="34" charset="0"/>
                        </a:rPr>
                        <a:t>not</a:t>
                      </a:r>
                      <a:r>
                        <a:rPr lang="en-US" sz="1600" kern="1200" baseline="0" dirty="0">
                          <a:solidFill>
                            <a:schemeClr val="tx1">
                              <a:lumMod val="95000"/>
                              <a:lumOff val="5000"/>
                            </a:schemeClr>
                          </a:solidFill>
                          <a:latin typeface="Calibri" pitchFamily="34" charset="0"/>
                          <a:ea typeface="+mn-ea"/>
                          <a:cs typeface="Calibri" pitchFamily="34" charset="0"/>
                        </a:rPr>
                        <a:t> received any subsidy under the SSE before at the current level of study</a:t>
                      </a:r>
                    </a:p>
                    <a:p>
                      <a:pPr marL="285750" indent="-285750" algn="just" fontAlgn="auto">
                        <a:spcAft>
                          <a:spcPts val="0"/>
                        </a:spcAft>
                        <a:buFont typeface="Arial" pitchFamily="34" charset="0"/>
                        <a:buChar char="•"/>
                        <a:defRPr/>
                      </a:pPr>
                      <a:endParaRPr lang="en-US" altLang="zh-TW" sz="1600" kern="1200" baseline="0" dirty="0">
                        <a:solidFill>
                          <a:schemeClr val="tx1">
                            <a:lumMod val="95000"/>
                            <a:lumOff val="5000"/>
                          </a:schemeClr>
                        </a:solidFill>
                        <a:latin typeface="Calibri" pitchFamily="34" charset="0"/>
                        <a:ea typeface="+mn-ea"/>
                        <a:cs typeface="Calibri" pitchFamily="34" charset="0"/>
                      </a:endParaRPr>
                    </a:p>
                    <a:p>
                      <a:pPr marL="285750" indent="-285750" algn="just" fontAlgn="auto">
                        <a:spcAft>
                          <a:spcPts val="0"/>
                        </a:spcAft>
                        <a:buFont typeface="Arial" pitchFamily="34" charset="0"/>
                        <a:buChar char="•"/>
                        <a:defRPr/>
                      </a:pPr>
                      <a:r>
                        <a:rPr lang="en-US" altLang="zh-TW" sz="1600" b="0" u="none" kern="1200" baseline="0" dirty="0">
                          <a:solidFill>
                            <a:schemeClr val="tx1">
                              <a:lumMod val="95000"/>
                              <a:lumOff val="5000"/>
                            </a:schemeClr>
                          </a:solidFill>
                          <a:latin typeface="Calibri" pitchFamily="34" charset="0"/>
                          <a:ea typeface="+mn-ea"/>
                          <a:cs typeface="Calibri" pitchFamily="34" charset="0"/>
                        </a:rPr>
                        <a:t>For </a:t>
                      </a:r>
                      <a:r>
                        <a:rPr lang="en-US" altLang="zh-TW" sz="1600" b="1" u="sng" kern="1200" baseline="0" dirty="0">
                          <a:solidFill>
                            <a:schemeClr val="tx1">
                              <a:lumMod val="95000"/>
                              <a:lumOff val="5000"/>
                            </a:schemeClr>
                          </a:solidFill>
                          <a:latin typeface="Calibri" pitchFamily="34" charset="0"/>
                          <a:ea typeface="+mn-ea"/>
                          <a:cs typeface="Calibri" pitchFamily="34" charset="0"/>
                        </a:rPr>
                        <a:t>SSEBR applicants</a:t>
                      </a:r>
                      <a:r>
                        <a:rPr lang="en-US" altLang="zh-TW" sz="1600" b="0" u="none" kern="1200" baseline="0" dirty="0">
                          <a:solidFill>
                            <a:schemeClr val="tx1">
                              <a:lumMod val="95000"/>
                              <a:lumOff val="5000"/>
                            </a:schemeClr>
                          </a:solidFill>
                          <a:latin typeface="Calibri" pitchFamily="34" charset="0"/>
                          <a:ea typeface="+mn-ea"/>
                          <a:cs typeface="Calibri" pitchFamily="34" charset="0"/>
                        </a:rPr>
                        <a:t>: </a:t>
                      </a:r>
                      <a:r>
                        <a:rPr lang="en-US" sz="1600" kern="1200" baseline="0" dirty="0">
                          <a:solidFill>
                            <a:schemeClr val="tx1">
                              <a:lumMod val="95000"/>
                              <a:lumOff val="5000"/>
                            </a:schemeClr>
                          </a:solidFill>
                          <a:latin typeface="Calibri" pitchFamily="34" charset="0"/>
                          <a:ea typeface="+mn-ea"/>
                          <a:cs typeface="Calibri" pitchFamily="34" charset="0"/>
                        </a:rPr>
                        <a:t>Have received </a:t>
                      </a:r>
                      <a:r>
                        <a:rPr lang="en-US" sz="1600" b="1" u="sng" kern="1200" baseline="0" dirty="0">
                          <a:solidFill>
                            <a:schemeClr val="tx1">
                              <a:lumMod val="95000"/>
                              <a:lumOff val="5000"/>
                            </a:schemeClr>
                          </a:solidFill>
                          <a:latin typeface="Calibri" pitchFamily="34" charset="0"/>
                          <a:ea typeface="+mn-ea"/>
                          <a:cs typeface="Calibri" pitchFamily="34" charset="0"/>
                        </a:rPr>
                        <a:t>twice</a:t>
                      </a:r>
                      <a:r>
                        <a:rPr lang="en-US" sz="1600" kern="1200" baseline="0" dirty="0">
                          <a:solidFill>
                            <a:schemeClr val="tx1">
                              <a:lumMod val="95000"/>
                              <a:lumOff val="5000"/>
                            </a:schemeClr>
                          </a:solidFill>
                          <a:latin typeface="Calibri" pitchFamily="34" charset="0"/>
                          <a:ea typeface="+mn-ea"/>
                          <a:cs typeface="Calibri" pitchFamily="34" charset="0"/>
                        </a:rPr>
                        <a:t> at the current level of study. The total amount of subsidy is capped at HK$60,000</a:t>
                      </a:r>
                    </a:p>
                    <a:p>
                      <a:pPr marL="285750" indent="-285750" algn="just" fontAlgn="auto">
                        <a:spcAft>
                          <a:spcPts val="0"/>
                        </a:spcAft>
                        <a:buFont typeface="Arial" pitchFamily="34" charset="0"/>
                        <a:buChar char="•"/>
                        <a:defRPr/>
                      </a:pPr>
                      <a:endParaRPr lang="en-US" altLang="zh-TW" sz="1600" kern="1200" baseline="0" dirty="0">
                        <a:solidFill>
                          <a:schemeClr val="tx1">
                            <a:lumMod val="95000"/>
                            <a:lumOff val="5000"/>
                          </a:schemeClr>
                        </a:solidFill>
                        <a:latin typeface="Calibri" pitchFamily="34" charset="0"/>
                        <a:ea typeface="+mn-ea"/>
                        <a:cs typeface="Calibri" pitchFamily="34" charset="0"/>
                      </a:endParaRPr>
                    </a:p>
                    <a:p>
                      <a:pPr marL="285750" indent="-285750" algn="just" fontAlgn="auto">
                        <a:spcAft>
                          <a:spcPts val="0"/>
                        </a:spcAft>
                        <a:buFont typeface="Arial" pitchFamily="34" charset="0"/>
                        <a:buChar char="•"/>
                        <a:defRPr/>
                      </a:pPr>
                      <a:r>
                        <a:rPr lang="en-US" altLang="zh-TW" sz="1600" kern="1200" baseline="0" dirty="0">
                          <a:solidFill>
                            <a:schemeClr val="tx1">
                              <a:lumMod val="95000"/>
                              <a:lumOff val="5000"/>
                            </a:schemeClr>
                          </a:solidFill>
                          <a:latin typeface="Calibri" pitchFamily="34" charset="0"/>
                          <a:ea typeface="+mn-ea"/>
                          <a:cs typeface="Calibri" pitchFamily="34" charset="0"/>
                        </a:rPr>
                        <a:t>For details, please refer to </a:t>
                      </a:r>
                      <a:r>
                        <a:rPr lang="en-US" altLang="zh-TW" sz="1600" kern="1200" baseline="0" dirty="0">
                          <a:solidFill>
                            <a:schemeClr val="tx1">
                              <a:lumMod val="95000"/>
                              <a:lumOff val="5000"/>
                            </a:schemeClr>
                          </a:solidFill>
                          <a:latin typeface="Calibri" pitchFamily="34" charset="0"/>
                          <a:ea typeface="+mn-ea"/>
                          <a:cs typeface="Calibri" pitchFamily="34" charset="0"/>
                          <a:hlinkClick r:id="rId2"/>
                        </a:rPr>
                        <a:t>https://bit.ly/3eMcCXy</a:t>
                      </a:r>
                      <a:endParaRPr lang="en-US" altLang="zh-TW" sz="1600" kern="1200" baseline="0" dirty="0">
                        <a:solidFill>
                          <a:schemeClr val="tx1">
                            <a:lumMod val="95000"/>
                            <a:lumOff val="5000"/>
                          </a:schemeClr>
                        </a:solidFill>
                        <a:latin typeface="Calibri" pitchFamily="34" charset="0"/>
                        <a:ea typeface="+mn-ea"/>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4101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sz="2800" dirty="0"/>
              <a:t>Subsidy on Exchange</a:t>
            </a:r>
            <a:br>
              <a:rPr lang="en-US" sz="2800" dirty="0"/>
            </a:br>
            <a:r>
              <a:rPr lang="en-US" sz="2800" dirty="0"/>
              <a:t>SSE &amp; SSEBR</a:t>
            </a:r>
            <a:br>
              <a:rPr lang="en-US" sz="2800" dirty="0"/>
            </a:br>
            <a:r>
              <a:rPr lang="en-US" sz="2800" dirty="0"/>
              <a:t>(Non-means-tested Scheme)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0063379"/>
              </p:ext>
            </p:extLst>
          </p:nvPr>
        </p:nvGraphicFramePr>
        <p:xfrm>
          <a:off x="457024" y="1843266"/>
          <a:ext cx="8137525" cy="4786573"/>
        </p:xfrm>
        <a:graphic>
          <a:graphicData uri="http://schemas.openxmlformats.org/drawingml/2006/table">
            <a:tbl>
              <a:tblPr firstRow="1" bandRow="1"/>
              <a:tblGrid>
                <a:gridCol w="1439391">
                  <a:extLst>
                    <a:ext uri="{9D8B030D-6E8A-4147-A177-3AD203B41FA5}">
                      <a16:colId xmlns:a16="http://schemas.microsoft.com/office/drawing/2014/main" val="20000"/>
                    </a:ext>
                  </a:extLst>
                </a:gridCol>
                <a:gridCol w="6698134">
                  <a:extLst>
                    <a:ext uri="{9D8B030D-6E8A-4147-A177-3AD203B41FA5}">
                      <a16:colId xmlns:a16="http://schemas.microsoft.com/office/drawing/2014/main" val="20001"/>
                    </a:ext>
                  </a:extLst>
                </a:gridCol>
              </a:tblGrid>
              <a:tr h="799716">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ltLang="zh-TW" sz="1600" b="1" dirty="0">
                          <a:solidFill>
                            <a:schemeClr val="bg1"/>
                          </a:solidFill>
                          <a:latin typeface="Calibri" pitchFamily="34" charset="0"/>
                          <a:cs typeface="Calibri" pitchFamily="34" charset="0"/>
                        </a:rPr>
                        <a:t>Target</a:t>
                      </a:r>
                    </a:p>
                    <a:p>
                      <a:r>
                        <a:rPr lang="en-US" altLang="zh-TW" sz="1600" b="1" dirty="0">
                          <a:solidFill>
                            <a:schemeClr val="bg1"/>
                          </a:solidFill>
                          <a:latin typeface="Calibri" pitchFamily="34" charset="0"/>
                          <a:cs typeface="Calibri" pitchFamily="34" charset="0"/>
                        </a:rPr>
                        <a:t>Student (MES)</a:t>
                      </a: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E37823"/>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600" b="1" u="sng" dirty="0">
                          <a:solidFill>
                            <a:schemeClr val="tx1">
                              <a:lumMod val="95000"/>
                              <a:lumOff val="5000"/>
                            </a:schemeClr>
                          </a:solidFill>
                          <a:latin typeface="Calibri" pitchFamily="34" charset="0"/>
                          <a:cs typeface="Calibri" pitchFamily="34" charset="0"/>
                        </a:rPr>
                        <a:t>Local and non-local </a:t>
                      </a:r>
                      <a:r>
                        <a:rPr lang="en-US" altLang="zh-TW" sz="1600" b="0" u="none" dirty="0">
                          <a:solidFill>
                            <a:schemeClr val="tx1">
                              <a:lumMod val="95000"/>
                              <a:lumOff val="5000"/>
                            </a:schemeClr>
                          </a:solidFill>
                          <a:latin typeface="Calibri" pitchFamily="34" charset="0"/>
                          <a:cs typeface="Calibri" pitchFamily="34" charset="0"/>
                        </a:rPr>
                        <a:t>students enrolled in </a:t>
                      </a:r>
                      <a:r>
                        <a:rPr lang="en-US" altLang="zh-TW" sz="1600" b="1" u="sng" dirty="0">
                          <a:solidFill>
                            <a:schemeClr val="tx1">
                              <a:lumMod val="95000"/>
                              <a:lumOff val="5000"/>
                            </a:schemeClr>
                          </a:solidFill>
                          <a:latin typeface="Calibri" pitchFamily="34" charset="0"/>
                          <a:cs typeface="Calibri" pitchFamily="34" charset="0"/>
                        </a:rPr>
                        <a:t>full-time</a:t>
                      </a:r>
                      <a:r>
                        <a:rPr lang="en-US" altLang="zh-TW" sz="1600" b="0" u="none" dirty="0">
                          <a:solidFill>
                            <a:schemeClr val="tx1">
                              <a:lumMod val="95000"/>
                              <a:lumOff val="5000"/>
                            </a:schemeClr>
                          </a:solidFill>
                          <a:latin typeface="Calibri" pitchFamily="34" charset="0"/>
                          <a:cs typeface="Calibri" pitchFamily="34" charset="0"/>
                        </a:rPr>
                        <a:t> locally-accredited sub-degree or undergraduate  </a:t>
                      </a:r>
                      <a:r>
                        <a:rPr lang="en-US" altLang="zh-TW" sz="1600" b="0" u="none" dirty="0" err="1">
                          <a:solidFill>
                            <a:schemeClr val="tx1">
                              <a:lumMod val="95000"/>
                              <a:lumOff val="5000"/>
                            </a:schemeClr>
                          </a:solidFill>
                          <a:latin typeface="Calibri" pitchFamily="34" charset="0"/>
                          <a:cs typeface="Calibri" pitchFamily="34" charset="0"/>
                        </a:rPr>
                        <a:t>programmes</a:t>
                      </a:r>
                      <a:r>
                        <a:rPr lang="en-US" altLang="zh-TW" sz="1600" b="0" u="none" dirty="0">
                          <a:solidFill>
                            <a:schemeClr val="tx1">
                              <a:lumMod val="95000"/>
                              <a:lumOff val="5000"/>
                            </a:schemeClr>
                          </a:solidFill>
                          <a:latin typeface="Calibri" pitchFamily="34" charset="0"/>
                          <a:cs typeface="Calibri" pitchFamily="34" charset="0"/>
                        </a:rPr>
                        <a:t> at the time</a:t>
                      </a:r>
                      <a:r>
                        <a:rPr lang="en-US" altLang="zh-TW" sz="1600" b="0" u="none" baseline="0" dirty="0">
                          <a:solidFill>
                            <a:schemeClr val="tx1">
                              <a:lumMod val="95000"/>
                              <a:lumOff val="5000"/>
                            </a:schemeClr>
                          </a:solidFill>
                          <a:latin typeface="Calibri" pitchFamily="34" charset="0"/>
                          <a:cs typeface="Calibri" pitchFamily="34" charset="0"/>
                        </a:rPr>
                        <a:t> of application </a:t>
                      </a:r>
                      <a:r>
                        <a:rPr lang="en-US" altLang="zh-TW" sz="1600" b="1" u="sng" baseline="0" dirty="0">
                          <a:solidFill>
                            <a:schemeClr val="tx1">
                              <a:lumMod val="95000"/>
                              <a:lumOff val="5000"/>
                            </a:schemeClr>
                          </a:solidFill>
                          <a:latin typeface="Calibri" pitchFamily="34" charset="0"/>
                          <a:cs typeface="Calibri" pitchFamily="34" charset="0"/>
                        </a:rPr>
                        <a:t>and</a:t>
                      </a:r>
                      <a:r>
                        <a:rPr lang="en-US" altLang="zh-TW" sz="1600" b="0" u="none" baseline="0" dirty="0">
                          <a:solidFill>
                            <a:schemeClr val="tx1">
                              <a:lumMod val="95000"/>
                              <a:lumOff val="5000"/>
                            </a:schemeClr>
                          </a:solidFill>
                          <a:latin typeface="Calibri" pitchFamily="34" charset="0"/>
                          <a:cs typeface="Calibri" pitchFamily="34" charset="0"/>
                        </a:rPr>
                        <a:t> throughout the duration of subsidized exchange activity</a:t>
                      </a:r>
                      <a:endParaRPr lang="en-US" altLang="zh-TW" sz="1600" b="0" u="none" dirty="0">
                        <a:solidFill>
                          <a:schemeClr val="tx1">
                            <a:lumMod val="95000"/>
                            <a:lumOff val="5000"/>
                          </a:schemeClr>
                        </a:solidFill>
                        <a:latin typeface="Calibri" pitchFamily="34" charset="0"/>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10000"/>
                  </a:ext>
                </a:extLst>
              </a:tr>
              <a:tr h="799716">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ltLang="zh-TW" sz="1600" b="1" dirty="0">
                          <a:solidFill>
                            <a:schemeClr val="bg1"/>
                          </a:solidFill>
                          <a:latin typeface="Calibri" pitchFamily="34" charset="0"/>
                          <a:cs typeface="Calibri" pitchFamily="34" charset="0"/>
                        </a:rPr>
                        <a:t>Target</a:t>
                      </a:r>
                    </a:p>
                    <a:p>
                      <a:r>
                        <a:rPr lang="en-US" altLang="zh-TW" sz="1600" b="1" dirty="0">
                          <a:solidFill>
                            <a:schemeClr val="bg1"/>
                          </a:solidFill>
                          <a:latin typeface="Calibri" pitchFamily="34" charset="0"/>
                          <a:cs typeface="Calibri" pitchFamily="34" charset="0"/>
                        </a:rPr>
                        <a:t>Student (SSEBR)</a:t>
                      </a: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E37823"/>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600" b="1" u="sng" dirty="0">
                          <a:solidFill>
                            <a:schemeClr val="tx1">
                              <a:lumMod val="95000"/>
                              <a:lumOff val="5000"/>
                            </a:schemeClr>
                          </a:solidFill>
                          <a:latin typeface="Calibri" pitchFamily="34" charset="0"/>
                          <a:cs typeface="Calibri" pitchFamily="34" charset="0"/>
                        </a:rPr>
                        <a:t>Local</a:t>
                      </a:r>
                      <a:r>
                        <a:rPr lang="en-US" altLang="zh-TW" sz="1600" b="1" u="none" dirty="0">
                          <a:solidFill>
                            <a:schemeClr val="tx1">
                              <a:lumMod val="95000"/>
                              <a:lumOff val="5000"/>
                            </a:schemeClr>
                          </a:solidFill>
                          <a:latin typeface="Calibri" pitchFamily="34" charset="0"/>
                          <a:cs typeface="Calibri" pitchFamily="34" charset="0"/>
                        </a:rPr>
                        <a:t> </a:t>
                      </a:r>
                      <a:r>
                        <a:rPr lang="en-US" altLang="zh-TW" sz="1600" b="0" u="none" dirty="0">
                          <a:solidFill>
                            <a:schemeClr val="tx1">
                              <a:lumMod val="95000"/>
                              <a:lumOff val="5000"/>
                            </a:schemeClr>
                          </a:solidFill>
                          <a:latin typeface="Calibri" pitchFamily="34" charset="0"/>
                          <a:cs typeface="Calibri" pitchFamily="34" charset="0"/>
                        </a:rPr>
                        <a:t>students enrolled in </a:t>
                      </a:r>
                      <a:r>
                        <a:rPr lang="en-US" altLang="zh-TW" sz="1600" b="1" u="sng" dirty="0">
                          <a:solidFill>
                            <a:schemeClr val="tx1">
                              <a:lumMod val="95000"/>
                              <a:lumOff val="5000"/>
                            </a:schemeClr>
                          </a:solidFill>
                          <a:latin typeface="Calibri" pitchFamily="34" charset="0"/>
                          <a:cs typeface="Calibri" pitchFamily="34" charset="0"/>
                        </a:rPr>
                        <a:t>full-time</a:t>
                      </a:r>
                      <a:r>
                        <a:rPr lang="en-US" altLang="zh-TW" sz="1600" b="0" u="none" dirty="0">
                          <a:solidFill>
                            <a:schemeClr val="tx1">
                              <a:lumMod val="95000"/>
                              <a:lumOff val="5000"/>
                            </a:schemeClr>
                          </a:solidFill>
                          <a:latin typeface="Calibri" pitchFamily="34" charset="0"/>
                          <a:cs typeface="Calibri" pitchFamily="34" charset="0"/>
                        </a:rPr>
                        <a:t> locally-accredited sub-degree or undergraduate  </a:t>
                      </a:r>
                      <a:r>
                        <a:rPr lang="en-US" altLang="zh-TW" sz="1600" b="0" u="none" dirty="0" err="1">
                          <a:solidFill>
                            <a:schemeClr val="tx1">
                              <a:lumMod val="95000"/>
                              <a:lumOff val="5000"/>
                            </a:schemeClr>
                          </a:solidFill>
                          <a:latin typeface="Calibri" pitchFamily="34" charset="0"/>
                          <a:cs typeface="Calibri" pitchFamily="34" charset="0"/>
                        </a:rPr>
                        <a:t>programmes</a:t>
                      </a:r>
                      <a:r>
                        <a:rPr lang="en-US" altLang="zh-TW" sz="1600" b="0" u="none" dirty="0">
                          <a:solidFill>
                            <a:schemeClr val="tx1">
                              <a:lumMod val="95000"/>
                              <a:lumOff val="5000"/>
                            </a:schemeClr>
                          </a:solidFill>
                          <a:latin typeface="Calibri" pitchFamily="34" charset="0"/>
                          <a:cs typeface="Calibri" pitchFamily="34" charset="0"/>
                        </a:rPr>
                        <a:t> at the time</a:t>
                      </a:r>
                      <a:r>
                        <a:rPr lang="en-US" altLang="zh-TW" sz="1600" b="0" u="none" baseline="0" dirty="0">
                          <a:solidFill>
                            <a:schemeClr val="tx1">
                              <a:lumMod val="95000"/>
                              <a:lumOff val="5000"/>
                            </a:schemeClr>
                          </a:solidFill>
                          <a:latin typeface="Calibri" pitchFamily="34" charset="0"/>
                          <a:cs typeface="Calibri" pitchFamily="34" charset="0"/>
                        </a:rPr>
                        <a:t> of application </a:t>
                      </a:r>
                      <a:r>
                        <a:rPr lang="en-US" altLang="zh-TW" sz="1600" b="1" u="sng" baseline="0" dirty="0">
                          <a:solidFill>
                            <a:schemeClr val="tx1">
                              <a:lumMod val="95000"/>
                              <a:lumOff val="5000"/>
                            </a:schemeClr>
                          </a:solidFill>
                          <a:latin typeface="Calibri" pitchFamily="34" charset="0"/>
                          <a:cs typeface="Calibri" pitchFamily="34" charset="0"/>
                        </a:rPr>
                        <a:t>and</a:t>
                      </a:r>
                      <a:r>
                        <a:rPr lang="en-US" altLang="zh-TW" sz="1600" b="0" u="none" baseline="0" dirty="0">
                          <a:solidFill>
                            <a:schemeClr val="tx1">
                              <a:lumMod val="95000"/>
                              <a:lumOff val="5000"/>
                            </a:schemeClr>
                          </a:solidFill>
                          <a:latin typeface="Calibri" pitchFamily="34" charset="0"/>
                          <a:cs typeface="Calibri" pitchFamily="34" charset="0"/>
                        </a:rPr>
                        <a:t> throughout the duration of subsidized exchange activity</a:t>
                      </a:r>
                      <a:endParaRPr lang="en-US" altLang="zh-TW" sz="1600" b="0" u="none" dirty="0">
                        <a:solidFill>
                          <a:schemeClr val="tx1">
                            <a:lumMod val="95000"/>
                            <a:lumOff val="5000"/>
                          </a:schemeClr>
                        </a:solidFill>
                        <a:latin typeface="Calibri" pitchFamily="34" charset="0"/>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2617500918"/>
                  </a:ext>
                </a:extLst>
              </a:tr>
              <a:tr h="3140665">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a:solidFill>
                            <a:schemeClr val="bg1"/>
                          </a:solidFill>
                          <a:latin typeface="Calibri" pitchFamily="34" charset="0"/>
                          <a:cs typeface="Calibri" pitchFamily="34" charset="0"/>
                        </a:rPr>
                        <a:t>General Requirements</a:t>
                      </a:r>
                      <a:endParaRPr lang="zh-TW" altLang="en-US" sz="1600" b="1" dirty="0">
                        <a:solidFill>
                          <a:schemeClr val="bg1"/>
                        </a:solidFill>
                        <a:latin typeface="Calibri" pitchFamily="34" charset="0"/>
                        <a:cs typeface="Calibri" pitchFamily="34" charset="0"/>
                      </a:endParaRPr>
                    </a:p>
                    <a:p>
                      <a:endParaRPr lang="zh-TW" altLang="en-US" sz="1600" b="1" dirty="0">
                        <a:solidFill>
                          <a:schemeClr val="bg1"/>
                        </a:solidFill>
                        <a:latin typeface="Calibri" pitchFamily="34" charset="0"/>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E37823"/>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just" fontAlgn="auto">
                        <a:spcAft>
                          <a:spcPts val="0"/>
                        </a:spcAft>
                        <a:buFont typeface="Arial" pitchFamily="34" charset="0"/>
                        <a:buChar char="•"/>
                        <a:defRPr/>
                      </a:pPr>
                      <a:r>
                        <a:rPr lang="en-US" altLang="zh-TW" sz="1600" dirty="0">
                          <a:solidFill>
                            <a:schemeClr val="tx1">
                              <a:lumMod val="95000"/>
                              <a:lumOff val="5000"/>
                            </a:schemeClr>
                          </a:solidFill>
                          <a:latin typeface="Calibri" pitchFamily="34" charset="0"/>
                          <a:cs typeface="Calibri" pitchFamily="34" charset="0"/>
                        </a:rPr>
                        <a:t>Being selected to participate in</a:t>
                      </a:r>
                      <a:r>
                        <a:rPr lang="en-US" altLang="zh-TW" sz="1600" baseline="0" dirty="0">
                          <a:solidFill>
                            <a:schemeClr val="tx1">
                              <a:lumMod val="95000"/>
                              <a:lumOff val="5000"/>
                            </a:schemeClr>
                          </a:solidFill>
                          <a:latin typeface="Calibri" pitchFamily="34" charset="0"/>
                          <a:cs typeface="Calibri" pitchFamily="34" charset="0"/>
                        </a:rPr>
                        <a:t> </a:t>
                      </a:r>
                      <a:r>
                        <a:rPr lang="en-US" altLang="zh-TW" sz="1600" b="1" u="sng" baseline="0" dirty="0">
                          <a:solidFill>
                            <a:schemeClr val="tx1">
                              <a:lumMod val="95000"/>
                              <a:lumOff val="5000"/>
                            </a:schemeClr>
                          </a:solidFill>
                          <a:latin typeface="Calibri" pitchFamily="34" charset="0"/>
                          <a:cs typeface="Calibri" pitchFamily="34" charset="0"/>
                        </a:rPr>
                        <a:t>and</a:t>
                      </a:r>
                      <a:r>
                        <a:rPr lang="en-US" altLang="zh-TW" sz="1600" baseline="0" dirty="0">
                          <a:solidFill>
                            <a:schemeClr val="tx1">
                              <a:lumMod val="95000"/>
                              <a:lumOff val="5000"/>
                            </a:schemeClr>
                          </a:solidFill>
                          <a:latin typeface="Calibri" pitchFamily="34" charset="0"/>
                          <a:cs typeface="Calibri" pitchFamily="34" charset="0"/>
                        </a:rPr>
                        <a:t> able to complete outbound exchange </a:t>
                      </a:r>
                      <a:r>
                        <a:rPr lang="en-US" altLang="zh-TW" sz="1600" baseline="0" dirty="0" err="1">
                          <a:solidFill>
                            <a:schemeClr val="tx1">
                              <a:lumMod val="95000"/>
                              <a:lumOff val="5000"/>
                            </a:schemeClr>
                          </a:solidFill>
                          <a:latin typeface="Calibri" pitchFamily="34" charset="0"/>
                          <a:cs typeface="Calibri" pitchFamily="34" charset="0"/>
                        </a:rPr>
                        <a:t>programme</a:t>
                      </a:r>
                      <a:r>
                        <a:rPr lang="en-US" altLang="zh-TW" sz="1600" baseline="0" dirty="0">
                          <a:solidFill>
                            <a:schemeClr val="tx1">
                              <a:lumMod val="95000"/>
                              <a:lumOff val="5000"/>
                            </a:schemeClr>
                          </a:solidFill>
                          <a:latin typeface="Calibri" pitchFamily="34" charset="0"/>
                          <a:cs typeface="Calibri" pitchFamily="34" charset="0"/>
                        </a:rPr>
                        <a:t>;</a:t>
                      </a:r>
                    </a:p>
                    <a:p>
                      <a:pPr algn="just" fontAlgn="auto">
                        <a:spcAft>
                          <a:spcPts val="0"/>
                        </a:spcAft>
                        <a:buFont typeface="Arial" pitchFamily="34" charset="0"/>
                        <a:buNone/>
                        <a:defRPr/>
                      </a:pPr>
                      <a:endParaRPr lang="en-US" altLang="zh-TW" sz="1600" baseline="0" dirty="0">
                        <a:solidFill>
                          <a:schemeClr val="tx1">
                            <a:lumMod val="95000"/>
                            <a:lumOff val="5000"/>
                          </a:schemeClr>
                        </a:solidFill>
                        <a:latin typeface="Calibri" pitchFamily="34" charset="0"/>
                        <a:cs typeface="Calibri"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600" u="none" dirty="0">
                          <a:solidFill>
                            <a:schemeClr val="tx1">
                              <a:lumMod val="95000"/>
                              <a:lumOff val="5000"/>
                            </a:schemeClr>
                          </a:solidFill>
                          <a:latin typeface="Calibri" pitchFamily="34" charset="0"/>
                          <a:cs typeface="Calibri" pitchFamily="34" charset="0"/>
                        </a:rPr>
                        <a:t>For </a:t>
                      </a:r>
                      <a:r>
                        <a:rPr lang="en-US" altLang="zh-TW" sz="1600" b="1" u="sng" dirty="0">
                          <a:solidFill>
                            <a:schemeClr val="tx1">
                              <a:lumMod val="95000"/>
                              <a:lumOff val="5000"/>
                            </a:schemeClr>
                          </a:solidFill>
                          <a:latin typeface="Calibri" pitchFamily="34" charset="0"/>
                          <a:cs typeface="Calibri" pitchFamily="34" charset="0"/>
                        </a:rPr>
                        <a:t>MES applicants</a:t>
                      </a:r>
                      <a:r>
                        <a:rPr lang="en-US" altLang="zh-TW" sz="1600" u="none" dirty="0">
                          <a:solidFill>
                            <a:schemeClr val="tx1">
                              <a:lumMod val="95000"/>
                              <a:lumOff val="5000"/>
                            </a:schemeClr>
                          </a:solidFill>
                          <a:latin typeface="Calibri" pitchFamily="34" charset="0"/>
                          <a:cs typeface="Calibri" pitchFamily="34" charset="0"/>
                        </a:rPr>
                        <a:t>: </a:t>
                      </a:r>
                      <a:r>
                        <a:rPr lang="en-US" altLang="zh-HK" sz="1600" kern="1200" baseline="0" dirty="0">
                          <a:solidFill>
                            <a:schemeClr val="tx1">
                              <a:lumMod val="95000"/>
                              <a:lumOff val="5000"/>
                            </a:schemeClr>
                          </a:solidFill>
                          <a:latin typeface="Calibri" pitchFamily="34" charset="0"/>
                          <a:ea typeface="+mn-ea"/>
                          <a:cs typeface="Calibri" pitchFamily="34" charset="0"/>
                        </a:rPr>
                        <a:t>Have received </a:t>
                      </a:r>
                      <a:r>
                        <a:rPr lang="en-US" altLang="zh-HK" sz="1600" b="1" u="sng" kern="1200" baseline="0" dirty="0">
                          <a:solidFill>
                            <a:schemeClr val="tx1">
                              <a:lumMod val="95000"/>
                              <a:lumOff val="5000"/>
                            </a:schemeClr>
                          </a:solidFill>
                          <a:latin typeface="Calibri" pitchFamily="34" charset="0"/>
                          <a:ea typeface="+mn-ea"/>
                          <a:cs typeface="Calibri" pitchFamily="34" charset="0"/>
                        </a:rPr>
                        <a:t>not more than once</a:t>
                      </a:r>
                      <a:r>
                        <a:rPr lang="en-US" altLang="zh-HK" sz="1600" kern="1200" baseline="0" dirty="0">
                          <a:solidFill>
                            <a:schemeClr val="tx1">
                              <a:lumMod val="95000"/>
                              <a:lumOff val="5000"/>
                            </a:schemeClr>
                          </a:solidFill>
                          <a:latin typeface="Calibri" pitchFamily="34" charset="0"/>
                          <a:ea typeface="+mn-ea"/>
                          <a:cs typeface="Calibri" pitchFamily="34" charset="0"/>
                        </a:rPr>
                        <a:t> subsidy under the SSEBR at the current level of study</a:t>
                      </a:r>
                    </a:p>
                    <a:p>
                      <a:pPr marL="285750" indent="-285750" algn="just" fontAlgn="auto">
                        <a:spcAft>
                          <a:spcPts val="0"/>
                        </a:spcAft>
                        <a:buFont typeface="Arial" pitchFamily="34" charset="0"/>
                        <a:buChar char="•"/>
                        <a:defRPr/>
                      </a:pPr>
                      <a:endParaRPr lang="en-US" altLang="zh-TW" sz="1600" kern="1200" baseline="0" dirty="0">
                        <a:solidFill>
                          <a:schemeClr val="tx1">
                            <a:lumMod val="95000"/>
                            <a:lumOff val="5000"/>
                          </a:schemeClr>
                        </a:solidFill>
                        <a:latin typeface="Calibri" pitchFamily="34" charset="0"/>
                        <a:ea typeface="+mn-ea"/>
                        <a:cs typeface="Calibri" pitchFamily="34" charset="0"/>
                      </a:endParaRPr>
                    </a:p>
                    <a:p>
                      <a:pPr marL="285750" indent="-285750" algn="just" fontAlgn="auto">
                        <a:spcAft>
                          <a:spcPts val="0"/>
                        </a:spcAft>
                        <a:buFont typeface="Arial" pitchFamily="34" charset="0"/>
                        <a:buChar char="•"/>
                        <a:defRPr/>
                      </a:pPr>
                      <a:r>
                        <a:rPr lang="en-US" altLang="zh-TW" sz="1600" b="0" u="none" kern="1200" baseline="0" dirty="0">
                          <a:solidFill>
                            <a:schemeClr val="tx1">
                              <a:lumMod val="95000"/>
                              <a:lumOff val="5000"/>
                            </a:schemeClr>
                          </a:solidFill>
                          <a:latin typeface="Calibri" pitchFamily="34" charset="0"/>
                          <a:ea typeface="+mn-ea"/>
                          <a:cs typeface="Calibri" pitchFamily="34" charset="0"/>
                        </a:rPr>
                        <a:t>For </a:t>
                      </a:r>
                      <a:r>
                        <a:rPr lang="en-US" altLang="zh-TW" sz="1600" b="1" u="sng" kern="1200" baseline="0" dirty="0">
                          <a:solidFill>
                            <a:schemeClr val="tx1">
                              <a:lumMod val="95000"/>
                              <a:lumOff val="5000"/>
                            </a:schemeClr>
                          </a:solidFill>
                          <a:latin typeface="Calibri" pitchFamily="34" charset="0"/>
                          <a:ea typeface="+mn-ea"/>
                          <a:cs typeface="Calibri" pitchFamily="34" charset="0"/>
                        </a:rPr>
                        <a:t>SSEBR applicants</a:t>
                      </a:r>
                      <a:r>
                        <a:rPr lang="en-US" altLang="zh-TW" sz="1600" b="0" u="none" kern="1200" baseline="0" dirty="0">
                          <a:solidFill>
                            <a:schemeClr val="tx1">
                              <a:lumMod val="95000"/>
                              <a:lumOff val="5000"/>
                            </a:schemeClr>
                          </a:solidFill>
                          <a:latin typeface="Calibri" pitchFamily="34" charset="0"/>
                          <a:ea typeface="+mn-ea"/>
                          <a:cs typeface="Calibri" pitchFamily="34" charset="0"/>
                        </a:rPr>
                        <a:t>: </a:t>
                      </a:r>
                      <a:r>
                        <a:rPr lang="en-US" sz="1600" kern="1200" baseline="0" dirty="0">
                          <a:solidFill>
                            <a:schemeClr val="tx1">
                              <a:lumMod val="95000"/>
                              <a:lumOff val="5000"/>
                            </a:schemeClr>
                          </a:solidFill>
                          <a:latin typeface="Calibri" pitchFamily="34" charset="0"/>
                          <a:ea typeface="+mn-ea"/>
                          <a:cs typeface="Calibri" pitchFamily="34" charset="0"/>
                        </a:rPr>
                        <a:t>Have received </a:t>
                      </a:r>
                      <a:r>
                        <a:rPr lang="en-US" sz="1600" b="1" u="sng" kern="1200" baseline="0" dirty="0">
                          <a:solidFill>
                            <a:schemeClr val="tx1">
                              <a:lumMod val="95000"/>
                              <a:lumOff val="5000"/>
                            </a:schemeClr>
                          </a:solidFill>
                          <a:latin typeface="Calibri" pitchFamily="34" charset="0"/>
                          <a:ea typeface="+mn-ea"/>
                          <a:cs typeface="Calibri" pitchFamily="34" charset="0"/>
                        </a:rPr>
                        <a:t>not more than once</a:t>
                      </a:r>
                      <a:r>
                        <a:rPr lang="en-US" sz="1600" kern="1200" baseline="0" dirty="0">
                          <a:solidFill>
                            <a:schemeClr val="tx1">
                              <a:lumMod val="95000"/>
                              <a:lumOff val="5000"/>
                            </a:schemeClr>
                          </a:solidFill>
                          <a:latin typeface="Calibri" pitchFamily="34" charset="0"/>
                          <a:ea typeface="+mn-ea"/>
                          <a:cs typeface="Calibri" pitchFamily="34" charset="0"/>
                        </a:rPr>
                        <a:t> subsidy under the SSEBR at the current level of study</a:t>
                      </a:r>
                    </a:p>
                    <a:p>
                      <a:pPr marL="285750" indent="-285750" algn="just" fontAlgn="auto">
                        <a:spcAft>
                          <a:spcPts val="0"/>
                        </a:spcAft>
                        <a:buFont typeface="Arial" pitchFamily="34" charset="0"/>
                        <a:buChar char="•"/>
                        <a:defRPr/>
                      </a:pPr>
                      <a:endParaRPr lang="en-US" altLang="zh-TW" sz="1600" kern="1200" baseline="0" dirty="0">
                        <a:solidFill>
                          <a:schemeClr val="tx1">
                            <a:lumMod val="95000"/>
                            <a:lumOff val="5000"/>
                          </a:schemeClr>
                        </a:solidFill>
                        <a:latin typeface="Calibri" pitchFamily="34" charset="0"/>
                        <a:ea typeface="+mn-ea"/>
                        <a:cs typeface="Calibri" pitchFamily="34" charset="0"/>
                      </a:endParaRPr>
                    </a:p>
                    <a:p>
                      <a:pPr marL="285750" indent="-285750" algn="just" fontAlgn="auto">
                        <a:spcAft>
                          <a:spcPts val="0"/>
                        </a:spcAft>
                        <a:buFont typeface="Arial" pitchFamily="34" charset="0"/>
                        <a:buChar char="•"/>
                        <a:defRPr/>
                      </a:pPr>
                      <a:r>
                        <a:rPr lang="en-US" altLang="zh-TW" sz="1600" kern="1200" baseline="0" dirty="0">
                          <a:solidFill>
                            <a:schemeClr val="tx1">
                              <a:lumMod val="95000"/>
                              <a:lumOff val="5000"/>
                            </a:schemeClr>
                          </a:solidFill>
                          <a:latin typeface="Calibri" pitchFamily="34" charset="0"/>
                          <a:ea typeface="+mn-ea"/>
                          <a:cs typeface="Calibri" pitchFamily="34" charset="0"/>
                        </a:rPr>
                        <a:t>For details, please refer to </a:t>
                      </a:r>
                      <a:r>
                        <a:rPr lang="en-US" altLang="zh-TW" sz="1600" kern="1200" baseline="0" dirty="0">
                          <a:solidFill>
                            <a:schemeClr val="tx1">
                              <a:lumMod val="95000"/>
                              <a:lumOff val="5000"/>
                            </a:schemeClr>
                          </a:solidFill>
                          <a:latin typeface="Calibri" pitchFamily="34" charset="0"/>
                          <a:ea typeface="+mn-ea"/>
                          <a:cs typeface="Calibri" pitchFamily="34" charset="0"/>
                          <a:hlinkClick r:id="rId2"/>
                        </a:rPr>
                        <a:t>https://bit.ly/3eMcCXy</a:t>
                      </a:r>
                      <a:endParaRPr lang="en-US" altLang="zh-TW" sz="1600" kern="1200" baseline="0" dirty="0">
                        <a:solidFill>
                          <a:schemeClr val="tx1">
                            <a:lumMod val="95000"/>
                            <a:lumOff val="5000"/>
                          </a:schemeClr>
                        </a:solidFill>
                        <a:latin typeface="Calibri" pitchFamily="34" charset="0"/>
                        <a:ea typeface="+mn-ea"/>
                        <a:cs typeface="Calibri" pitchFamily="34" charset="0"/>
                      </a:endParaRPr>
                    </a:p>
                  </a:txBody>
                  <a:tcPr marL="91447" marR="91447" marT="45717" marB="45717">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563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Emergency Fund/ Loan</a:t>
            </a:r>
          </a:p>
        </p:txBody>
      </p:sp>
      <p:sp>
        <p:nvSpPr>
          <p:cNvPr id="4" name="Text Box 7"/>
          <p:cNvSpPr txBox="1">
            <a:spLocks noChangeArrowheads="1"/>
          </p:cNvSpPr>
          <p:nvPr/>
        </p:nvSpPr>
        <p:spPr bwMode="auto">
          <a:xfrm>
            <a:off x="491848" y="1851332"/>
            <a:ext cx="81375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eaLnBrk="1" hangingPunct="1">
              <a:spcBef>
                <a:spcPct val="0"/>
              </a:spcBef>
              <a:buFont typeface="Wingdings" panose="05000000000000000000" pitchFamily="2" charset="2"/>
              <a:buChar char="§"/>
            </a:pPr>
            <a:r>
              <a:rPr lang="en-US" altLang="zh-TW" sz="2200" dirty="0">
                <a:latin typeface="Arial" panose="020B0604020202020204" pitchFamily="34" charset="0"/>
              </a:rPr>
              <a:t>Students with financial hardship caused by sudden change of family or personal circumstances</a:t>
            </a:r>
          </a:p>
          <a:p>
            <a:pPr marL="457200" eaLnBrk="1" hangingPunct="1">
              <a:spcBef>
                <a:spcPct val="0"/>
              </a:spcBef>
              <a:buFont typeface="Wingdings" panose="05000000000000000000" pitchFamily="2" charset="2"/>
              <a:buChar char="§"/>
            </a:pPr>
            <a:endParaRPr lang="en-US" altLang="zh-TW" sz="2200" dirty="0">
              <a:latin typeface="Arial" panose="020B0604020202020204" pitchFamily="34" charset="0"/>
            </a:endParaRPr>
          </a:p>
          <a:p>
            <a:pPr marL="457200">
              <a:spcBef>
                <a:spcPct val="0"/>
              </a:spcBef>
              <a:buFont typeface="Wingdings" panose="05000000000000000000" pitchFamily="2" charset="2"/>
              <a:buChar char="§"/>
            </a:pPr>
            <a:r>
              <a:rPr lang="en-US" altLang="zh-TW" sz="2200" dirty="0">
                <a:latin typeface="Arial" panose="020B0604020202020204" pitchFamily="34" charset="0"/>
              </a:rPr>
              <a:t>A sudden symptoms of anxiety or depression, for example by covering expenses relating to consultation and treatment with a private psychiatrist </a:t>
            </a:r>
          </a:p>
          <a:p>
            <a:pPr marL="457200" eaLnBrk="1" hangingPunct="1">
              <a:spcBef>
                <a:spcPct val="0"/>
              </a:spcBef>
              <a:buFont typeface="Wingdings" panose="05000000000000000000" pitchFamily="2" charset="2"/>
              <a:buChar char="§"/>
            </a:pPr>
            <a:endParaRPr lang="en-US" altLang="zh-TW" sz="2200" dirty="0">
              <a:latin typeface="Arial" panose="020B0604020202020204" pitchFamily="34" charset="0"/>
            </a:endParaRPr>
          </a:p>
          <a:p>
            <a:pPr marL="457200" eaLnBrk="1" hangingPunct="1">
              <a:spcBef>
                <a:spcPct val="0"/>
              </a:spcBef>
              <a:buFont typeface="Wingdings" panose="05000000000000000000" pitchFamily="2" charset="2"/>
              <a:buChar char="§"/>
            </a:pPr>
            <a:r>
              <a:rPr lang="en-US" altLang="zh-TW" sz="2200" dirty="0">
                <a:latin typeface="Arial" panose="020B0604020202020204" pitchFamily="34" charset="0"/>
              </a:rPr>
              <a:t>Consultation with the officer in-charge of the Student Affairs Office is required</a:t>
            </a:r>
          </a:p>
          <a:p>
            <a:pPr marL="457200" eaLnBrk="1" hangingPunct="1">
              <a:spcBef>
                <a:spcPct val="0"/>
              </a:spcBef>
              <a:buFont typeface="Wingdings" panose="05000000000000000000" pitchFamily="2" charset="2"/>
              <a:buChar char="§"/>
            </a:pPr>
            <a:endParaRPr lang="en-US" altLang="zh-TW" sz="2200" dirty="0">
              <a:latin typeface="Arial" panose="020B0604020202020204" pitchFamily="34" charset="0"/>
            </a:endParaRPr>
          </a:p>
          <a:p>
            <a:pPr marL="457200" eaLnBrk="1" hangingPunct="1">
              <a:spcBef>
                <a:spcPct val="0"/>
              </a:spcBef>
              <a:buFont typeface="Wingdings" panose="05000000000000000000" pitchFamily="2" charset="2"/>
              <a:buChar char="§"/>
            </a:pPr>
            <a:r>
              <a:rPr lang="en-US" altLang="zh-TW" sz="2200" dirty="0">
                <a:latin typeface="Arial" panose="020B0604020202020204" pitchFamily="34" charset="0"/>
              </a:rPr>
              <a:t>The amount of fund/ loan is decided on a case-by-case basis</a:t>
            </a:r>
          </a:p>
          <a:p>
            <a:pPr marL="457200" eaLnBrk="1" hangingPunct="1">
              <a:spcBef>
                <a:spcPct val="0"/>
              </a:spcBef>
              <a:buFont typeface="Wingdings" panose="05000000000000000000" pitchFamily="2" charset="2"/>
              <a:buChar char="§"/>
            </a:pPr>
            <a:endParaRPr lang="en-US" altLang="zh-TW" sz="2200" dirty="0">
              <a:latin typeface="Arial" panose="020B0604020202020204" pitchFamily="34" charset="0"/>
            </a:endParaRPr>
          </a:p>
          <a:p>
            <a:pPr marL="457200" eaLnBrk="1" hangingPunct="1">
              <a:spcBef>
                <a:spcPct val="0"/>
              </a:spcBef>
              <a:buFont typeface="Wingdings" panose="05000000000000000000" pitchFamily="2" charset="2"/>
              <a:buChar char="§"/>
            </a:pPr>
            <a:r>
              <a:rPr lang="en-US" altLang="zh-TW" sz="2200" dirty="0">
                <a:latin typeface="Arial" panose="020B0604020202020204" pitchFamily="34" charset="0"/>
              </a:rPr>
              <a:t>The loan would be repaid after graduation</a:t>
            </a:r>
          </a:p>
        </p:txBody>
      </p:sp>
    </p:spTree>
    <p:extLst>
      <p:ext uri="{BB962C8B-B14F-4D97-AF65-F5344CB8AC3E}">
        <p14:creationId xmlns:p14="http://schemas.microsoft.com/office/powerpoint/2010/main" val="3926049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MTR – </a:t>
            </a:r>
            <a:br>
              <a:rPr lang="en-US" dirty="0"/>
            </a:br>
            <a:r>
              <a:rPr lang="en-US" dirty="0"/>
              <a:t>Student Travel Scheme</a:t>
            </a:r>
          </a:p>
        </p:txBody>
      </p:sp>
      <p:sp>
        <p:nvSpPr>
          <p:cNvPr id="7" name="文字方塊 6">
            <a:extLst>
              <a:ext uri="{FF2B5EF4-FFF2-40B4-BE49-F238E27FC236}">
                <a16:creationId xmlns:a16="http://schemas.microsoft.com/office/drawing/2014/main" id="{742500A5-054E-40D6-800D-C09EF5F5F6D8}"/>
              </a:ext>
            </a:extLst>
          </p:cNvPr>
          <p:cNvSpPr txBox="1"/>
          <p:nvPr/>
        </p:nvSpPr>
        <p:spPr>
          <a:xfrm>
            <a:off x="416213" y="1959156"/>
            <a:ext cx="8533823" cy="2539157"/>
          </a:xfrm>
          <a:prstGeom prst="rect">
            <a:avLst/>
          </a:prstGeom>
          <a:noFill/>
        </p:spPr>
        <p:txBody>
          <a:bodyPr wrap="square">
            <a:spAutoFit/>
          </a:bodyPr>
          <a:lstStyle/>
          <a:p>
            <a:pPr algn="just"/>
            <a:r>
              <a:rPr lang="en-US" altLang="zh-HK" sz="1600" b="1" i="0" dirty="0">
                <a:solidFill>
                  <a:srgbClr val="008000"/>
                </a:solidFill>
                <a:effectLst/>
                <a:latin typeface="Nunito Sans" pitchFamily="2" charset="0"/>
              </a:rPr>
              <a:t>Eligibility</a:t>
            </a:r>
            <a:endParaRPr lang="en-US" altLang="zh-HK" sz="1600" b="0" i="0" dirty="0">
              <a:solidFill>
                <a:srgbClr val="222222"/>
              </a:solidFill>
              <a:effectLst/>
              <a:latin typeface="Nunito Sans" pitchFamily="2" charset="0"/>
            </a:endParaRPr>
          </a:p>
          <a:p>
            <a:pPr algn="just"/>
            <a:r>
              <a:rPr lang="en-US" altLang="zh-HK" sz="1600" b="0" i="0" dirty="0">
                <a:solidFill>
                  <a:srgbClr val="222222"/>
                </a:solidFill>
                <a:effectLst/>
                <a:latin typeface="Nunito Sans" pitchFamily="2" charset="0"/>
              </a:rPr>
              <a:t>An applicant for a </a:t>
            </a:r>
            <a:r>
              <a:rPr lang="en-US" altLang="zh-HK" sz="1600" b="0" i="0" dirty="0" err="1">
                <a:solidFill>
                  <a:srgbClr val="222222"/>
                </a:solidFill>
                <a:effectLst/>
                <a:latin typeface="Nunito Sans" pitchFamily="2" charset="0"/>
              </a:rPr>
              <a:t>Personalised</a:t>
            </a:r>
            <a:r>
              <a:rPr lang="en-US" altLang="zh-HK" sz="1600" b="0" i="0" dirty="0">
                <a:solidFill>
                  <a:srgbClr val="222222"/>
                </a:solidFill>
                <a:effectLst/>
                <a:latin typeface="Nunito Sans" pitchFamily="2" charset="0"/>
              </a:rPr>
              <a:t> Octopus must be a student between the ages of 12 and 25 who is currently enrolled in a full-time day course offered by an acceptable institution in Hong Kong.  Students who have not yet reached 26 may apply. An applicant's age is determined by the date the application is submitted.</a:t>
            </a:r>
          </a:p>
          <a:p>
            <a:pPr algn="just"/>
            <a:endParaRPr lang="en-US" altLang="zh-HK" sz="1600" b="0" i="0" dirty="0">
              <a:solidFill>
                <a:srgbClr val="222222"/>
              </a:solidFill>
              <a:effectLst/>
              <a:latin typeface="Nunito Sans" pitchFamily="2" charset="0"/>
            </a:endParaRPr>
          </a:p>
          <a:p>
            <a:pPr algn="just"/>
            <a:r>
              <a:rPr lang="en-US" altLang="zh-HK" sz="1600" b="1" i="0" dirty="0">
                <a:solidFill>
                  <a:srgbClr val="008000"/>
                </a:solidFill>
                <a:effectLst/>
                <a:latin typeface="Nunito Sans" pitchFamily="2" charset="0"/>
              </a:rPr>
              <a:t>Application Date</a:t>
            </a:r>
            <a:endParaRPr lang="en-US" altLang="zh-HK" sz="1600" b="0" i="0" dirty="0">
              <a:solidFill>
                <a:srgbClr val="222222"/>
              </a:solidFill>
              <a:effectLst/>
              <a:latin typeface="Nunito Sans" pitchFamily="2" charset="0"/>
            </a:endParaRPr>
          </a:p>
          <a:p>
            <a:pPr algn="just"/>
            <a:r>
              <a:rPr lang="en-US" altLang="zh-HK" sz="1600" b="0" i="0" dirty="0">
                <a:solidFill>
                  <a:srgbClr val="222222"/>
                </a:solidFill>
                <a:effectLst/>
                <a:latin typeface="Nunito Sans" pitchFamily="2" charset="0"/>
              </a:rPr>
              <a:t>Starting from 15 August 2023</a:t>
            </a:r>
          </a:p>
          <a:p>
            <a:pPr algn="just"/>
            <a:endParaRPr lang="en-US" altLang="zh-HK" sz="1500" b="1" u="sng" dirty="0">
              <a:solidFill>
                <a:srgbClr val="FF0000"/>
              </a:solidFill>
              <a:latin typeface="Arial" panose="020B0604020202020204" pitchFamily="34" charset="0"/>
              <a:cs typeface="Arial" panose="020B0604020202020204" pitchFamily="34" charset="0"/>
            </a:endParaRPr>
          </a:p>
          <a:p>
            <a:pPr algn="just" fontAlgn="base"/>
            <a:r>
              <a:rPr lang="en-US" altLang="zh-HK" sz="1600" b="1" dirty="0">
                <a:latin typeface="Arial" panose="020B0604020202020204" pitchFamily="34" charset="0"/>
                <a:cs typeface="Arial" panose="020B0604020202020204" pitchFamily="34" charset="0"/>
              </a:rPr>
              <a:t>For details, please refer to </a:t>
            </a:r>
            <a:r>
              <a:rPr lang="en-US" altLang="zh-HK" sz="1600" b="1" u="sng" dirty="0">
                <a:solidFill>
                  <a:srgbClr val="FF0000"/>
                </a:solidFill>
                <a:latin typeface="Arial" panose="020B0604020202020204" pitchFamily="34" charset="0"/>
                <a:cs typeface="Arial" panose="020B0604020202020204" pitchFamily="34" charset="0"/>
                <a:hlinkClick r:id="rId2"/>
              </a:rPr>
              <a:t>https://bit.ly/3Q4E3ge</a:t>
            </a:r>
            <a:endParaRPr lang="en-US" altLang="zh-HK" sz="16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84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Important Dates</a:t>
            </a:r>
          </a:p>
        </p:txBody>
      </p:sp>
      <p:sp>
        <p:nvSpPr>
          <p:cNvPr id="4" name="Text Box 7"/>
          <p:cNvSpPr txBox="1">
            <a:spLocks noChangeArrowheads="1"/>
          </p:cNvSpPr>
          <p:nvPr/>
        </p:nvSpPr>
        <p:spPr bwMode="auto">
          <a:xfrm>
            <a:off x="688975" y="1680479"/>
            <a:ext cx="7766050" cy="5355312"/>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
              <a:defRPr/>
            </a:pPr>
            <a:r>
              <a:rPr lang="en-US" altLang="zh-TW" b="1" dirty="0">
                <a:solidFill>
                  <a:srgbClr val="008000"/>
                </a:solidFill>
                <a:latin typeface="Arial" panose="020B0604020202020204" pitchFamily="34" charset="0"/>
                <a:ea typeface="新細明體" panose="02020500000000000000" pitchFamily="18" charset="-120"/>
                <a:cs typeface="Arial" panose="020B0604020202020204" pitchFamily="34" charset="0"/>
              </a:rPr>
              <a:t>TSFS/NLSFT -&gt; Online Submission</a:t>
            </a:r>
          </a:p>
          <a:p>
            <a:pPr marL="800100" lvl="1"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Deadline for Online Application:			3 Oct 2023</a:t>
            </a:r>
          </a:p>
          <a:p>
            <a:pPr marL="800100" lvl="1"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Submission of Supporting Documents:	10 Oct 2023</a:t>
            </a:r>
          </a:p>
          <a:p>
            <a:pPr marL="800100" lvl="1" indent="-342900">
              <a:buFont typeface="Wingdings" panose="05000000000000000000" pitchFamily="2" charset="2"/>
              <a:buChar char="§"/>
              <a:defRPr/>
            </a:pPr>
            <a:endParaRPr lang="en-US" altLang="zh-TW" b="1" dirty="0">
              <a:latin typeface="Arial" panose="020B0604020202020204" pitchFamily="34" charset="0"/>
              <a:ea typeface="微軟正黑體" pitchFamily="34" charset="-120"/>
              <a:cs typeface="Arial" panose="020B0604020202020204" pitchFamily="34" charset="0"/>
            </a:endParaRPr>
          </a:p>
          <a:p>
            <a:pPr marL="342900" indent="-342900" eaLnBrk="1" hangingPunct="1">
              <a:buFont typeface="Wingdings" panose="05000000000000000000" pitchFamily="2" charset="2"/>
              <a:buChar char="§"/>
              <a:defRPr/>
            </a:pPr>
            <a:r>
              <a:rPr lang="en-US" altLang="zh-TW" b="1" dirty="0">
                <a:solidFill>
                  <a:srgbClr val="008000"/>
                </a:solidFill>
                <a:latin typeface="Arial" panose="020B0604020202020204" pitchFamily="34" charset="0"/>
                <a:ea typeface="新細明體" panose="02020500000000000000" pitchFamily="18" charset="-120"/>
                <a:cs typeface="Arial" panose="020B0604020202020204" pitchFamily="34" charset="0"/>
              </a:rPr>
              <a:t>FASP/NLSPS -&gt; Online Submission</a:t>
            </a:r>
          </a:p>
          <a:p>
            <a:pPr marL="800100" lvl="1"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Deadline for Online Application:			29 Sept 2023</a:t>
            </a:r>
          </a:p>
          <a:p>
            <a:pPr marL="800100" lvl="1"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Submission of Supporting Documents:	7 Oct 2023</a:t>
            </a:r>
          </a:p>
          <a:p>
            <a:pPr eaLnBrk="1" hangingPunct="1">
              <a:defRPr/>
            </a:pPr>
            <a:endParaRPr kumimoji="0" lang="en-US" altLang="zh-TW" b="1" dirty="0">
              <a:latin typeface="Arial" panose="020B0604020202020204" pitchFamily="34" charset="0"/>
              <a:ea typeface="微軟正黑體" pitchFamily="34" charset="-120"/>
              <a:cs typeface="Arial" panose="020B0604020202020204" pitchFamily="34" charset="0"/>
            </a:endParaRPr>
          </a:p>
          <a:p>
            <a:pPr marL="342900" indent="-342900" eaLnBrk="1" hangingPunct="1">
              <a:buFont typeface="Wingdings" panose="05000000000000000000" pitchFamily="2" charset="2"/>
              <a:buChar char="§"/>
              <a:defRPr/>
            </a:pPr>
            <a:r>
              <a:rPr lang="en-US" altLang="zh-TW" b="1" dirty="0">
                <a:solidFill>
                  <a:srgbClr val="008000"/>
                </a:solidFill>
                <a:latin typeface="Arial" panose="020B0604020202020204" pitchFamily="34" charset="0"/>
                <a:ea typeface="新細明體" panose="02020500000000000000" pitchFamily="18" charset="-120"/>
                <a:cs typeface="Arial" panose="020B0604020202020204" pitchFamily="34" charset="0"/>
              </a:rPr>
              <a:t>Bursary -&gt; Submit to SAO (Semester 1)</a:t>
            </a:r>
          </a:p>
          <a:p>
            <a:pPr marL="800100" lvl="1"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Deadline for Application: 					Early-Oct 2023</a:t>
            </a:r>
          </a:p>
          <a:p>
            <a:pPr eaLnBrk="1" hangingPunct="1">
              <a:defRPr/>
            </a:pPr>
            <a:r>
              <a:rPr kumimoji="0" lang="en-US" altLang="zh-TW" b="1" dirty="0">
                <a:latin typeface="Arial" panose="020B0604020202020204" pitchFamily="34" charset="0"/>
                <a:ea typeface="微軟正黑體" pitchFamily="34" charset="-120"/>
                <a:cs typeface="Arial" panose="020B0604020202020204" pitchFamily="34" charset="0"/>
              </a:rPr>
              <a:t>    </a:t>
            </a:r>
          </a:p>
          <a:p>
            <a:pPr marL="342900" indent="-342900" eaLnBrk="1" hangingPunct="1">
              <a:buFont typeface="Wingdings" panose="05000000000000000000" pitchFamily="2" charset="2"/>
              <a:buChar char="§"/>
              <a:defRPr/>
            </a:pPr>
            <a:r>
              <a:rPr lang="en-US" altLang="zh-TW" b="1" dirty="0">
                <a:solidFill>
                  <a:srgbClr val="008000"/>
                </a:solidFill>
                <a:latin typeface="Arial" panose="020B0604020202020204" pitchFamily="34" charset="0"/>
                <a:ea typeface="新細明體" panose="02020500000000000000" pitchFamily="18" charset="-120"/>
                <a:cs typeface="Arial" panose="020B0604020202020204" pitchFamily="34" charset="0"/>
              </a:rPr>
              <a:t>Due Date of Institutional Fees</a:t>
            </a:r>
          </a:p>
          <a:p>
            <a:pPr marL="800100" lvl="2"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Semester 1:								16 Oct 2023</a:t>
            </a:r>
          </a:p>
          <a:p>
            <a:pPr marL="800100" lvl="2"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Semester 2:								8 Feb 2024</a:t>
            </a:r>
          </a:p>
          <a:p>
            <a:pPr marL="982980" lvl="1" indent="-342900" eaLnBrk="1" hangingPunct="1">
              <a:buFont typeface="Wingdings" panose="05000000000000000000" pitchFamily="2" charset="2"/>
              <a:buChar char="§"/>
              <a:defRPr/>
            </a:pPr>
            <a:endParaRPr kumimoji="0" lang="en-US" altLang="zh-TW" b="1" dirty="0">
              <a:latin typeface="Arial" panose="020B0604020202020204" pitchFamily="34" charset="0"/>
              <a:ea typeface="微軟正黑體" pitchFamily="34" charset="-120"/>
              <a:cs typeface="Arial" panose="020B0604020202020204" pitchFamily="34" charset="0"/>
            </a:endParaRPr>
          </a:p>
          <a:p>
            <a:pPr marL="342900" indent="-342900" eaLnBrk="1" hangingPunct="1">
              <a:buFont typeface="Wingdings" panose="05000000000000000000" pitchFamily="2" charset="2"/>
              <a:buChar char="§"/>
              <a:defRPr/>
            </a:pPr>
            <a:r>
              <a:rPr lang="en-US" altLang="zh-TW" b="1" dirty="0">
                <a:solidFill>
                  <a:srgbClr val="008000"/>
                </a:solidFill>
                <a:latin typeface="Arial" panose="020B0604020202020204" pitchFamily="34" charset="0"/>
                <a:ea typeface="新細明體" panose="02020500000000000000" pitchFamily="18" charset="-120"/>
                <a:cs typeface="Arial" panose="020B0604020202020204" pitchFamily="34" charset="0"/>
              </a:rPr>
              <a:t>Deadline for Deferment of Institutional Fees</a:t>
            </a:r>
          </a:p>
          <a:p>
            <a:pPr marL="800100" lvl="2"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 Semester 1:								17 Oct 2023</a:t>
            </a:r>
          </a:p>
          <a:p>
            <a:pPr marL="800100" lvl="2" indent="-342900">
              <a:buFont typeface="Wingdings" panose="05000000000000000000" pitchFamily="2" charset="2"/>
              <a:buChar char="§"/>
              <a:defRPr/>
            </a:pPr>
            <a:r>
              <a:rPr kumimoji="0" lang="en-US" altLang="zh-TW" b="1" dirty="0">
                <a:latin typeface="Arial" panose="020B0604020202020204" pitchFamily="34" charset="0"/>
                <a:ea typeface="微軟正黑體" pitchFamily="34" charset="-120"/>
                <a:cs typeface="Arial" panose="020B0604020202020204" pitchFamily="34" charset="0"/>
              </a:rPr>
              <a:t> Semester 2:								14 Feb 2024</a:t>
            </a:r>
          </a:p>
          <a:p>
            <a:pPr marL="342900" indent="-342900" eaLnBrk="1" hangingPunct="1">
              <a:buFont typeface="Wingdings" panose="05000000000000000000" pitchFamily="2" charset="2"/>
              <a:buChar char="§"/>
              <a:defRPr/>
            </a:pPr>
            <a:endParaRPr kumimoji="0" lang="en-US" altLang="zh-TW" b="1" dirty="0">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1278539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Enquiry</a:t>
            </a:r>
          </a:p>
        </p:txBody>
      </p:sp>
      <p:sp>
        <p:nvSpPr>
          <p:cNvPr id="4" name="Text Box 7"/>
          <p:cNvSpPr txBox="1">
            <a:spLocks noChangeArrowheads="1"/>
          </p:cNvSpPr>
          <p:nvPr/>
        </p:nvSpPr>
        <p:spPr bwMode="auto">
          <a:xfrm>
            <a:off x="578733" y="1696766"/>
            <a:ext cx="7766050" cy="4647426"/>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
              <a:defRPr/>
            </a:pPr>
            <a:r>
              <a:rPr lang="en-US" altLang="zh-TW" sz="2000" b="1" dirty="0">
                <a:solidFill>
                  <a:srgbClr val="008000"/>
                </a:solidFill>
                <a:latin typeface="Arial" panose="020B0604020202020204" pitchFamily="34" charset="0"/>
                <a:ea typeface="新細明體" panose="02020500000000000000" pitchFamily="18" charset="-120"/>
                <a:cs typeface="Arial" panose="020B0604020202020204" pitchFamily="34" charset="0"/>
              </a:rPr>
              <a:t>Student Affairs Office</a:t>
            </a:r>
          </a:p>
          <a:p>
            <a:pPr marL="800100" lvl="1" indent="-342900">
              <a:buFont typeface="Wingdings" panose="05000000000000000000" pitchFamily="2" charset="2"/>
              <a:buChar char="§"/>
              <a:defRPr/>
            </a:pPr>
            <a:r>
              <a:rPr kumimoji="0" lang="en-US" altLang="zh-TW" sz="2000" b="1" dirty="0">
                <a:latin typeface="Arial" panose="020B0604020202020204" pitchFamily="34" charset="0"/>
                <a:ea typeface="微軟正黑體" pitchFamily="34" charset="-120"/>
                <a:cs typeface="Arial" panose="020B0604020202020204" pitchFamily="34" charset="0"/>
              </a:rPr>
              <a:t>Location: </a:t>
            </a:r>
            <a:r>
              <a:rPr lang="en-US" altLang="zh-TW" sz="2000" b="1" dirty="0">
                <a:latin typeface="Arial" panose="020B0604020202020204" pitchFamily="34" charset="0"/>
                <a:ea typeface="微軟正黑體" pitchFamily="34" charset="-120"/>
                <a:cs typeface="Arial" panose="020B0604020202020204" pitchFamily="34" charset="0"/>
              </a:rPr>
              <a:t>B4-G/F-01 (</a:t>
            </a:r>
            <a:r>
              <a:rPr lang="en-US" altLang="zh-TW" sz="2000" b="1" dirty="0" err="1">
                <a:latin typeface="Arial" panose="020B0604020202020204" pitchFamily="34" charset="0"/>
                <a:ea typeface="微軟正黑體" pitchFamily="34" charset="-120"/>
                <a:cs typeface="Arial" panose="020B0604020202020204" pitchFamily="34" charset="0"/>
              </a:rPr>
              <a:t>Wofoo</a:t>
            </a:r>
            <a:r>
              <a:rPr lang="en-US" altLang="zh-TW" sz="2000" b="1" dirty="0">
                <a:latin typeface="Arial" panose="020B0604020202020204" pitchFamily="34" charset="0"/>
                <a:ea typeface="微軟正黑體" pitchFamily="34" charset="-120"/>
                <a:cs typeface="Arial" panose="020B0604020202020204" pitchFamily="34" charset="0"/>
              </a:rPr>
              <a:t> Whole Person Development Centre)</a:t>
            </a:r>
          </a:p>
          <a:p>
            <a:pPr marL="800100" lvl="1" indent="-342900">
              <a:buFont typeface="Wingdings" panose="05000000000000000000" pitchFamily="2" charset="2"/>
              <a:buChar char="§"/>
              <a:defRPr/>
            </a:pPr>
            <a:r>
              <a:rPr kumimoji="0" lang="en-US" altLang="zh-TW" sz="2000" b="1" dirty="0">
                <a:latin typeface="Arial" panose="020B0604020202020204" pitchFamily="34" charset="0"/>
                <a:ea typeface="微軟正黑體" pitchFamily="34" charset="-120"/>
                <a:cs typeface="Arial" panose="020B0604020202020204" pitchFamily="34" charset="0"/>
              </a:rPr>
              <a:t>Tel: 2948 6720 / 2948 6721</a:t>
            </a:r>
          </a:p>
          <a:p>
            <a:pPr marL="800100" lvl="1" indent="-342900">
              <a:buFont typeface="Wingdings" panose="05000000000000000000" pitchFamily="2" charset="2"/>
              <a:buChar char="§"/>
              <a:defRPr/>
            </a:pPr>
            <a:r>
              <a:rPr lang="en-US" altLang="zh-TW" sz="2000" b="1" dirty="0">
                <a:latin typeface="Arial" panose="020B0604020202020204" pitchFamily="34" charset="0"/>
                <a:ea typeface="微軟正黑體" pitchFamily="34" charset="-120"/>
                <a:cs typeface="Arial" panose="020B0604020202020204" pitchFamily="34" charset="0"/>
              </a:rPr>
              <a:t>WhatsApp: 5469 4447</a:t>
            </a:r>
            <a:br>
              <a:rPr lang="en-US" altLang="zh-TW" sz="2000" b="1" dirty="0">
                <a:latin typeface="Arial" panose="020B0604020202020204" pitchFamily="34" charset="0"/>
                <a:ea typeface="微軟正黑體" pitchFamily="34" charset="-120"/>
                <a:cs typeface="Arial" panose="020B0604020202020204" pitchFamily="34" charset="0"/>
              </a:rPr>
            </a:br>
            <a:r>
              <a:rPr lang="en-US" altLang="zh-TW" sz="1600" b="1" dirty="0">
                <a:latin typeface="Arial" panose="020B0604020202020204" pitchFamily="34" charset="0"/>
                <a:ea typeface="微軟正黑體" pitchFamily="34" charset="-120"/>
                <a:cs typeface="Arial" panose="020B0604020202020204" pitchFamily="34" charset="0"/>
              </a:rPr>
              <a:t>(For enquiry on Student Financial Services only)</a:t>
            </a:r>
            <a:endParaRPr kumimoji="0" lang="en-US" altLang="zh-TW" sz="1600" b="1" dirty="0">
              <a:latin typeface="Arial" panose="020B0604020202020204" pitchFamily="34" charset="0"/>
              <a:ea typeface="微軟正黑體" pitchFamily="34" charset="-120"/>
              <a:cs typeface="Arial" panose="020B0604020202020204" pitchFamily="34" charset="0"/>
            </a:endParaRPr>
          </a:p>
          <a:p>
            <a:pPr eaLnBrk="1" hangingPunct="1">
              <a:defRPr/>
            </a:pPr>
            <a:r>
              <a:rPr kumimoji="0" lang="en-US" altLang="zh-TW" sz="2000" b="1" dirty="0">
                <a:latin typeface="Arial" panose="020B0604020202020204" pitchFamily="34" charset="0"/>
                <a:ea typeface="微軟正黑體" pitchFamily="34" charset="-120"/>
                <a:cs typeface="Arial" panose="020B0604020202020204" pitchFamily="34" charset="0"/>
              </a:rPr>
              <a:t> </a:t>
            </a:r>
          </a:p>
          <a:p>
            <a:pPr marL="342900" indent="-342900" eaLnBrk="1" hangingPunct="1">
              <a:buFont typeface="Wingdings" panose="05000000000000000000" pitchFamily="2" charset="2"/>
              <a:buChar char="§"/>
              <a:defRPr/>
            </a:pPr>
            <a:r>
              <a:rPr lang="en-US" altLang="zh-TW" sz="2000" b="1" dirty="0">
                <a:solidFill>
                  <a:srgbClr val="008000"/>
                </a:solidFill>
                <a:latin typeface="Arial" panose="020B0604020202020204" pitchFamily="34" charset="0"/>
                <a:ea typeface="新細明體" panose="02020500000000000000" pitchFamily="18" charset="-120"/>
                <a:cs typeface="Arial" panose="020B0604020202020204" pitchFamily="34" charset="0"/>
              </a:rPr>
              <a:t>Finance Office</a:t>
            </a:r>
          </a:p>
          <a:p>
            <a:pPr marL="800100" lvl="1" indent="-342900">
              <a:buFont typeface="Wingdings" panose="05000000000000000000" pitchFamily="2" charset="2"/>
              <a:buChar char="§"/>
              <a:defRPr/>
            </a:pPr>
            <a:r>
              <a:rPr kumimoji="0" lang="en-US" altLang="zh-TW" sz="2000" b="1" dirty="0">
                <a:latin typeface="Arial" panose="020B0604020202020204" pitchFamily="34" charset="0"/>
                <a:ea typeface="微軟正黑體" pitchFamily="34" charset="-120"/>
                <a:cs typeface="Arial" panose="020B0604020202020204" pitchFamily="34" charset="0"/>
              </a:rPr>
              <a:t>Location: A-3/F-09</a:t>
            </a:r>
          </a:p>
          <a:p>
            <a:pPr marL="800100" lvl="1" indent="-342900">
              <a:buFont typeface="Wingdings" panose="05000000000000000000" pitchFamily="2" charset="2"/>
              <a:buChar char="§"/>
              <a:defRPr/>
            </a:pPr>
            <a:r>
              <a:rPr lang="en-US" altLang="zh-TW" sz="2000" b="1" dirty="0">
                <a:latin typeface="Arial" panose="020B0604020202020204" pitchFamily="34" charset="0"/>
                <a:ea typeface="微軟正黑體" pitchFamily="34" charset="-120"/>
                <a:cs typeface="Arial" panose="020B0604020202020204" pitchFamily="34" charset="0"/>
              </a:rPr>
              <a:t>Tel: 2948 6109 / 2948 7440</a:t>
            </a:r>
            <a:endParaRPr kumimoji="0" lang="en-US" altLang="zh-TW" sz="2000" b="1" dirty="0">
              <a:latin typeface="Arial" panose="020B0604020202020204" pitchFamily="34" charset="0"/>
              <a:ea typeface="微軟正黑體" pitchFamily="34" charset="-120"/>
              <a:cs typeface="Arial" panose="020B0604020202020204" pitchFamily="34" charset="0"/>
            </a:endParaRPr>
          </a:p>
          <a:p>
            <a:pPr eaLnBrk="1" hangingPunct="1">
              <a:defRPr/>
            </a:pPr>
            <a:r>
              <a:rPr kumimoji="0" lang="en-US" altLang="zh-TW" sz="2000" b="1" dirty="0">
                <a:latin typeface="Arial" panose="020B0604020202020204" pitchFamily="34" charset="0"/>
                <a:ea typeface="微軟正黑體" pitchFamily="34" charset="-120"/>
                <a:cs typeface="Arial" panose="020B0604020202020204" pitchFamily="34" charset="0"/>
              </a:rPr>
              <a:t>    </a:t>
            </a:r>
          </a:p>
          <a:p>
            <a:pPr marL="342900" indent="-342900" eaLnBrk="1" hangingPunct="1">
              <a:buFont typeface="Wingdings" panose="05000000000000000000" pitchFamily="2" charset="2"/>
              <a:buChar char="§"/>
              <a:defRPr/>
            </a:pPr>
            <a:r>
              <a:rPr lang="en-US" altLang="zh-TW" sz="2000" b="1" dirty="0">
                <a:solidFill>
                  <a:srgbClr val="008000"/>
                </a:solidFill>
                <a:latin typeface="Arial" panose="020B0604020202020204" pitchFamily="34" charset="0"/>
                <a:ea typeface="新細明體" panose="02020500000000000000" pitchFamily="18" charset="-120"/>
                <a:cs typeface="Arial" panose="020B0604020202020204" pitchFamily="34" charset="0"/>
              </a:rPr>
              <a:t>Student Finance Office (SFO)</a:t>
            </a:r>
          </a:p>
          <a:p>
            <a:pPr marL="800100" lvl="2" indent="-342900">
              <a:buFont typeface="Wingdings" panose="05000000000000000000" pitchFamily="2" charset="2"/>
              <a:buChar char="§"/>
              <a:defRPr/>
            </a:pPr>
            <a:r>
              <a:rPr kumimoji="0" lang="en-US" altLang="zh-TW" sz="2000" b="1" dirty="0">
                <a:latin typeface="Arial" panose="020B0604020202020204" pitchFamily="34" charset="0"/>
                <a:ea typeface="微軟正黑體" pitchFamily="34" charset="-120"/>
                <a:cs typeface="Arial" panose="020B0604020202020204" pitchFamily="34" charset="0"/>
              </a:rPr>
              <a:t>TSFS/FASP (Grant &amp; Loan): 2152 9000</a:t>
            </a:r>
          </a:p>
          <a:p>
            <a:pPr marL="800100" lvl="2" indent="-342900">
              <a:buFont typeface="Wingdings" panose="05000000000000000000" pitchFamily="2" charset="2"/>
              <a:buChar char="§"/>
              <a:defRPr/>
            </a:pPr>
            <a:r>
              <a:rPr lang="en-US" altLang="zh-TW" sz="2000" b="1" dirty="0">
                <a:latin typeface="Arial" panose="020B0604020202020204" pitchFamily="34" charset="0"/>
                <a:ea typeface="微軟正黑體" pitchFamily="34" charset="-120"/>
                <a:cs typeface="Arial" panose="020B0604020202020204" pitchFamily="34" charset="0"/>
              </a:rPr>
              <a:t>NLSFT/NLSPS (Non-means): 2150 6222</a:t>
            </a:r>
          </a:p>
          <a:p>
            <a:pPr marL="800100" lvl="2" indent="-342900">
              <a:buFont typeface="Wingdings" panose="05000000000000000000" pitchFamily="2" charset="2"/>
              <a:buChar char="§"/>
              <a:defRPr/>
            </a:pPr>
            <a:r>
              <a:rPr lang="en-US" altLang="zh-TW" sz="2000" b="1" dirty="0">
                <a:latin typeface="Arial" panose="020B0604020202020204" pitchFamily="34" charset="0"/>
                <a:ea typeface="微軟正黑體" pitchFamily="34" charset="-120"/>
                <a:cs typeface="Arial" panose="020B0604020202020204" pitchFamily="34" charset="0"/>
              </a:rPr>
              <a:t>Website: https://www.wfsfaa.gov.hk/sfo/en/index.htm</a:t>
            </a:r>
            <a:endParaRPr kumimoji="0" lang="en-US" altLang="zh-TW" sz="2000" b="1" dirty="0">
              <a:latin typeface="Arial" panose="020B0604020202020204" pitchFamily="34" charset="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2993902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1E8E15-408C-46F0-9974-91AC73C80B72}"/>
              </a:ext>
            </a:extLst>
          </p:cNvPr>
          <p:cNvSpPr>
            <a:spLocks noGrp="1"/>
          </p:cNvSpPr>
          <p:nvPr>
            <p:ph type="title"/>
          </p:nvPr>
        </p:nvSpPr>
        <p:spPr/>
        <p:txBody>
          <a:bodyPr>
            <a:normAutofit fontScale="90000"/>
          </a:bodyPr>
          <a:lstStyle/>
          <a:p>
            <a:r>
              <a:rPr lang="en-US" altLang="zh-HK" dirty="0"/>
              <a:t>Telephone Deception</a:t>
            </a:r>
            <a:br>
              <a:rPr lang="en-US" altLang="zh-HK" dirty="0"/>
            </a:br>
            <a:r>
              <a:rPr lang="zh-TW" altLang="en-US" dirty="0"/>
              <a:t>電話騙案</a:t>
            </a:r>
            <a:endParaRPr lang="zh-HK" altLang="en-US" dirty="0"/>
          </a:p>
        </p:txBody>
      </p:sp>
      <p:pic>
        <p:nvPicPr>
          <p:cNvPr id="5" name="內容版面配置區 4" descr="一張含有 文字 的圖片&#10;&#10;自動產生的描述">
            <a:extLst>
              <a:ext uri="{FF2B5EF4-FFF2-40B4-BE49-F238E27FC236}">
                <a16:creationId xmlns:a16="http://schemas.microsoft.com/office/drawing/2014/main" id="{5ED14875-EA5E-4500-BCFD-EDA853B48D7F}"/>
              </a:ext>
            </a:extLst>
          </p:cNvPr>
          <p:cNvPicPr>
            <a:picLocks noGrp="1" noChangeAspect="1"/>
          </p:cNvPicPr>
          <p:nvPr>
            <p:ph idx="1"/>
          </p:nvPr>
        </p:nvPicPr>
        <p:blipFill>
          <a:blip r:embed="rId2"/>
          <a:stretch>
            <a:fillRect/>
          </a:stretch>
        </p:blipFill>
        <p:spPr>
          <a:xfrm>
            <a:off x="274986" y="2332604"/>
            <a:ext cx="5392507" cy="3799491"/>
          </a:xfrm>
        </p:spPr>
      </p:pic>
      <p:sp>
        <p:nvSpPr>
          <p:cNvPr id="6" name="文字方塊 5">
            <a:extLst>
              <a:ext uri="{FF2B5EF4-FFF2-40B4-BE49-F238E27FC236}">
                <a16:creationId xmlns:a16="http://schemas.microsoft.com/office/drawing/2014/main" id="{52ADE7CB-C8F7-44EA-9B20-1831282C8109}"/>
              </a:ext>
            </a:extLst>
          </p:cNvPr>
          <p:cNvSpPr txBox="1"/>
          <p:nvPr/>
        </p:nvSpPr>
        <p:spPr>
          <a:xfrm>
            <a:off x="5925312" y="2478024"/>
            <a:ext cx="2468880" cy="1754326"/>
          </a:xfrm>
          <a:prstGeom prst="rect">
            <a:avLst/>
          </a:prstGeom>
          <a:noFill/>
        </p:spPr>
        <p:txBody>
          <a:bodyPr wrap="square" rtlCol="0">
            <a:spAutoFit/>
          </a:bodyPr>
          <a:lstStyle/>
          <a:p>
            <a:r>
              <a:rPr lang="en-US" altLang="zh-HK" b="1" dirty="0">
                <a:solidFill>
                  <a:srgbClr val="FF0000"/>
                </a:solidFill>
              </a:rPr>
              <a:t>In June 2022,</a:t>
            </a:r>
          </a:p>
          <a:p>
            <a:r>
              <a:rPr lang="en-US" altLang="zh-HK" dirty="0"/>
              <a:t>recorded </a:t>
            </a:r>
            <a:r>
              <a:rPr lang="en-US" altLang="zh-HK" b="1" dirty="0">
                <a:solidFill>
                  <a:srgbClr val="FF0000"/>
                </a:solidFill>
              </a:rPr>
              <a:t>152</a:t>
            </a:r>
            <a:r>
              <a:rPr lang="en-US" altLang="zh-HK" dirty="0"/>
              <a:t> telephone deception cases.</a:t>
            </a:r>
          </a:p>
          <a:p>
            <a:endParaRPr lang="en-US" altLang="zh-HK" dirty="0"/>
          </a:p>
          <a:p>
            <a:r>
              <a:rPr lang="en-US" altLang="zh-HK" dirty="0"/>
              <a:t>Involved </a:t>
            </a:r>
            <a:r>
              <a:rPr lang="en-US" altLang="zh-HK" b="1" dirty="0">
                <a:solidFill>
                  <a:srgbClr val="FF0000"/>
                </a:solidFill>
              </a:rPr>
              <a:t>41.2 million </a:t>
            </a:r>
            <a:r>
              <a:rPr lang="en-US" altLang="zh-HK" dirty="0"/>
              <a:t>dollars.</a:t>
            </a:r>
            <a:endParaRPr lang="zh-HK" altLang="en-US" dirty="0"/>
          </a:p>
        </p:txBody>
      </p:sp>
    </p:spTree>
    <p:extLst>
      <p:ext uri="{BB962C8B-B14F-4D97-AF65-F5344CB8AC3E}">
        <p14:creationId xmlns:p14="http://schemas.microsoft.com/office/powerpoint/2010/main" val="184334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Sources of Funding</a:t>
            </a:r>
          </a:p>
        </p:txBody>
      </p:sp>
      <p:sp>
        <p:nvSpPr>
          <p:cNvPr id="3" name="內容版面配置區 2"/>
          <p:cNvSpPr>
            <a:spLocks noGrp="1"/>
          </p:cNvSpPr>
          <p:nvPr>
            <p:ph idx="1"/>
          </p:nvPr>
        </p:nvSpPr>
        <p:spPr>
          <a:xfrm>
            <a:off x="457200" y="1647826"/>
            <a:ext cx="8229600" cy="2933700"/>
          </a:xfrm>
        </p:spPr>
        <p:txBody>
          <a:bodyPr/>
          <a:lstStyle/>
          <a:p>
            <a:pPr marL="514350" indent="-514350">
              <a:buFont typeface="+mj-lt"/>
              <a:buAutoNum type="arabicPeriod"/>
            </a:pPr>
            <a:r>
              <a:rPr lang="en-US" dirty="0"/>
              <a:t>Government</a:t>
            </a:r>
          </a:p>
          <a:p>
            <a:pPr marL="514350" indent="-514350">
              <a:buFont typeface="+mj-lt"/>
              <a:buAutoNum type="arabicPeriod"/>
            </a:pPr>
            <a:r>
              <a:rPr lang="en-US" dirty="0"/>
              <a:t>EdUHK</a:t>
            </a:r>
          </a:p>
          <a:p>
            <a:pPr marL="514350" indent="-514350">
              <a:buFont typeface="+mj-lt"/>
              <a:buAutoNum type="arabicPeriod"/>
            </a:pPr>
            <a:r>
              <a:rPr lang="en-US" dirty="0"/>
              <a:t>Non-governmental / Professional Organizations</a:t>
            </a:r>
          </a:p>
          <a:p>
            <a:pPr marL="514350" indent="-514350">
              <a:buFont typeface="+mj-lt"/>
              <a:buAutoNum type="arabicPeriod"/>
            </a:pPr>
            <a:r>
              <a:rPr lang="en-US" dirty="0"/>
              <a:t>Donations to EdUHK</a:t>
            </a:r>
          </a:p>
        </p:txBody>
      </p:sp>
    </p:spTree>
    <p:extLst>
      <p:ext uri="{BB962C8B-B14F-4D97-AF65-F5344CB8AC3E}">
        <p14:creationId xmlns:p14="http://schemas.microsoft.com/office/powerpoint/2010/main" val="2689208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552D04-724D-4230-AA14-B41E3C9F65E4}"/>
              </a:ext>
            </a:extLst>
          </p:cNvPr>
          <p:cNvSpPr>
            <a:spLocks noGrp="1"/>
          </p:cNvSpPr>
          <p:nvPr>
            <p:ph type="title"/>
          </p:nvPr>
        </p:nvSpPr>
        <p:spPr/>
        <p:txBody>
          <a:bodyPr>
            <a:normAutofit fontScale="90000"/>
          </a:bodyPr>
          <a:lstStyle/>
          <a:p>
            <a:r>
              <a:rPr lang="en-US" altLang="zh-HK" dirty="0"/>
              <a:t>Beware of</a:t>
            </a:r>
            <a:br>
              <a:rPr lang="en-US" altLang="zh-HK" dirty="0"/>
            </a:br>
            <a:r>
              <a:rPr lang="en-US" altLang="zh-HK" dirty="0"/>
              <a:t>Telephone Deception</a:t>
            </a:r>
            <a:endParaRPr lang="zh-HK" altLang="en-US" dirty="0"/>
          </a:p>
        </p:txBody>
      </p:sp>
      <p:sp>
        <p:nvSpPr>
          <p:cNvPr id="3" name="內容版面配置區 2">
            <a:extLst>
              <a:ext uri="{FF2B5EF4-FFF2-40B4-BE49-F238E27FC236}">
                <a16:creationId xmlns:a16="http://schemas.microsoft.com/office/drawing/2014/main" id="{7444E678-67C5-4D19-A0E7-76F830F3679C}"/>
              </a:ext>
            </a:extLst>
          </p:cNvPr>
          <p:cNvSpPr>
            <a:spLocks noGrp="1"/>
          </p:cNvSpPr>
          <p:nvPr>
            <p:ph idx="1"/>
          </p:nvPr>
        </p:nvSpPr>
        <p:spPr>
          <a:xfrm>
            <a:off x="457200" y="1956816"/>
            <a:ext cx="8229600" cy="4525963"/>
          </a:xfrm>
        </p:spPr>
        <p:txBody>
          <a:bodyPr>
            <a:normAutofit fontScale="62500" lnSpcReduction="20000"/>
          </a:bodyPr>
          <a:lstStyle/>
          <a:p>
            <a:pPr algn="l">
              <a:buFont typeface="Arial" panose="020B0604020202020204" pitchFamily="34" charset="0"/>
              <a:buChar char="•"/>
            </a:pPr>
            <a:r>
              <a:rPr lang="en-US" altLang="zh-HK" b="0" i="0" dirty="0">
                <a:solidFill>
                  <a:srgbClr val="212529"/>
                </a:solidFill>
                <a:effectLst/>
                <a:latin typeface="Arial" panose="020B0604020202020204" pitchFamily="34" charset="0"/>
              </a:rPr>
              <a:t>Don’t disclose your personal information (such as your name, ID card numbers, bank account numbers, PIN codes and account balances) to strangers.</a:t>
            </a:r>
          </a:p>
          <a:p>
            <a:pPr algn="l">
              <a:buFont typeface="Arial" panose="020B0604020202020204" pitchFamily="34" charset="0"/>
              <a:buChar char="•"/>
            </a:pPr>
            <a:endParaRPr lang="en-US" altLang="zh-HK" b="0" i="0" dirty="0">
              <a:solidFill>
                <a:srgbClr val="212529"/>
              </a:solidFill>
              <a:effectLst/>
              <a:latin typeface="Arial" panose="020B0604020202020204" pitchFamily="34" charset="0"/>
            </a:endParaRPr>
          </a:p>
          <a:p>
            <a:pPr algn="l">
              <a:buFont typeface="Arial" panose="020B0604020202020204" pitchFamily="34" charset="0"/>
              <a:buChar char="•"/>
            </a:pPr>
            <a:r>
              <a:rPr lang="en-US" altLang="zh-HK" b="0" i="0" dirty="0">
                <a:solidFill>
                  <a:srgbClr val="212529"/>
                </a:solidFill>
                <a:effectLst/>
                <a:latin typeface="Arial" panose="020B0604020202020204" pitchFamily="34" charset="0"/>
              </a:rPr>
              <a:t>If you reach any suspicious website which requires you to input your bank account information and PIN codes, stay vigilant and close the browser immediately.</a:t>
            </a:r>
          </a:p>
          <a:p>
            <a:pPr algn="l">
              <a:buFont typeface="Arial" panose="020B0604020202020204" pitchFamily="34" charset="0"/>
              <a:buChar char="•"/>
            </a:pPr>
            <a:endParaRPr lang="en-US" altLang="zh-HK" b="0" i="0" dirty="0">
              <a:solidFill>
                <a:srgbClr val="212529"/>
              </a:solidFill>
              <a:effectLst/>
              <a:latin typeface="Arial" panose="020B0604020202020204" pitchFamily="34" charset="0"/>
            </a:endParaRPr>
          </a:p>
          <a:p>
            <a:pPr algn="l">
              <a:buFont typeface="Arial" panose="020B0604020202020204" pitchFamily="34" charset="0"/>
              <a:buChar char="•"/>
            </a:pPr>
            <a:r>
              <a:rPr lang="en-US" altLang="zh-HK" b="0" i="0" dirty="0">
                <a:solidFill>
                  <a:srgbClr val="212529"/>
                </a:solidFill>
                <a:effectLst/>
                <a:latin typeface="Arial" panose="020B0604020202020204" pitchFamily="34" charset="0"/>
              </a:rPr>
              <a:t>Remind your relatives and friends to stay alert against deception.</a:t>
            </a:r>
          </a:p>
          <a:p>
            <a:pPr algn="l">
              <a:buFont typeface="Arial" panose="020B0604020202020204" pitchFamily="34" charset="0"/>
              <a:buChar char="•"/>
            </a:pPr>
            <a:endParaRPr lang="en-US" altLang="zh-HK" b="0" i="0" dirty="0">
              <a:solidFill>
                <a:srgbClr val="212529"/>
              </a:solidFill>
              <a:effectLst/>
              <a:latin typeface="Arial" panose="020B0604020202020204" pitchFamily="34" charset="0"/>
            </a:endParaRPr>
          </a:p>
          <a:p>
            <a:pPr algn="l">
              <a:buFont typeface="Arial" panose="020B0604020202020204" pitchFamily="34" charset="0"/>
              <a:buChar char="•"/>
            </a:pPr>
            <a:r>
              <a:rPr lang="en-US" altLang="zh-HK" b="0" i="0" dirty="0">
                <a:solidFill>
                  <a:srgbClr val="212529"/>
                </a:solidFill>
                <a:effectLst/>
                <a:latin typeface="Arial" panose="020B0604020202020204" pitchFamily="34" charset="0"/>
              </a:rPr>
              <a:t>Remember the “Three Dos” against telephone deception — “Hang Up”, “Verify” and “Get Help”.</a:t>
            </a:r>
          </a:p>
          <a:p>
            <a:pPr algn="l">
              <a:buFont typeface="Arial" panose="020B0604020202020204" pitchFamily="34" charset="0"/>
              <a:buChar char="•"/>
            </a:pPr>
            <a:endParaRPr lang="en-US" altLang="zh-HK" b="0" i="0" dirty="0">
              <a:solidFill>
                <a:srgbClr val="212529"/>
              </a:solidFill>
              <a:effectLst/>
              <a:latin typeface="Arial" panose="020B0604020202020204" pitchFamily="34" charset="0"/>
            </a:endParaRPr>
          </a:p>
          <a:p>
            <a:pPr algn="l">
              <a:buFont typeface="Arial" panose="020B0604020202020204" pitchFamily="34" charset="0"/>
              <a:buChar char="•"/>
            </a:pPr>
            <a:r>
              <a:rPr lang="en-US" altLang="zh-HK" b="0" i="0" dirty="0">
                <a:solidFill>
                  <a:srgbClr val="212529"/>
                </a:solidFill>
                <a:effectLst/>
                <a:latin typeface="Arial" panose="020B0604020202020204" pitchFamily="34" charset="0"/>
              </a:rPr>
              <a:t>If in doubt, please call the Anti-Scam Helpline 18222 or contact the respective courier company.</a:t>
            </a:r>
          </a:p>
          <a:p>
            <a:endParaRPr lang="zh-HK" altLang="en-US" dirty="0"/>
          </a:p>
        </p:txBody>
      </p:sp>
    </p:spTree>
    <p:extLst>
      <p:ext uri="{BB962C8B-B14F-4D97-AF65-F5344CB8AC3E}">
        <p14:creationId xmlns:p14="http://schemas.microsoft.com/office/powerpoint/2010/main" val="652993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71F47E-7DA1-4465-B337-9A4DCD60E9FB}"/>
              </a:ext>
            </a:extLst>
          </p:cNvPr>
          <p:cNvSpPr>
            <a:spLocks noGrp="1"/>
          </p:cNvSpPr>
          <p:nvPr>
            <p:ph type="title"/>
          </p:nvPr>
        </p:nvSpPr>
        <p:spPr/>
        <p:txBody>
          <a:bodyPr>
            <a:normAutofit fontScale="90000"/>
          </a:bodyPr>
          <a:lstStyle/>
          <a:p>
            <a:r>
              <a:rPr lang="en-US" altLang="zh-HK" dirty="0"/>
              <a:t>Three Dos against</a:t>
            </a:r>
            <a:br>
              <a:rPr lang="en-US" altLang="zh-HK" dirty="0"/>
            </a:br>
            <a:r>
              <a:rPr lang="en-US" altLang="zh-HK" dirty="0"/>
              <a:t>Suspicious Calls</a:t>
            </a:r>
            <a:endParaRPr lang="zh-HK" altLang="en-US" dirty="0"/>
          </a:p>
        </p:txBody>
      </p:sp>
      <p:sp>
        <p:nvSpPr>
          <p:cNvPr id="3" name="內容版面配置區 2">
            <a:extLst>
              <a:ext uri="{FF2B5EF4-FFF2-40B4-BE49-F238E27FC236}">
                <a16:creationId xmlns:a16="http://schemas.microsoft.com/office/drawing/2014/main" id="{4BD94AA7-5168-422C-8F42-25B8FEAA8B9B}"/>
              </a:ext>
            </a:extLst>
          </p:cNvPr>
          <p:cNvSpPr>
            <a:spLocks noGrp="1"/>
          </p:cNvSpPr>
          <p:nvPr>
            <p:ph idx="1"/>
          </p:nvPr>
        </p:nvSpPr>
        <p:spPr/>
        <p:txBody>
          <a:bodyPr>
            <a:normAutofit/>
          </a:bodyPr>
          <a:lstStyle/>
          <a:p>
            <a:r>
              <a:rPr lang="en-US" altLang="zh-HK" sz="6000" dirty="0"/>
              <a:t>Hang Up</a:t>
            </a:r>
          </a:p>
          <a:p>
            <a:r>
              <a:rPr lang="en-US" altLang="zh-HK" sz="6000" dirty="0"/>
              <a:t>Verify</a:t>
            </a:r>
          </a:p>
          <a:p>
            <a:r>
              <a:rPr lang="en-US" altLang="zh-HK" sz="6000" dirty="0"/>
              <a:t>Get Help</a:t>
            </a:r>
            <a:endParaRPr lang="zh-HK" altLang="en-US" sz="6000" dirty="0"/>
          </a:p>
        </p:txBody>
      </p:sp>
    </p:spTree>
    <p:extLst>
      <p:ext uri="{BB962C8B-B14F-4D97-AF65-F5344CB8AC3E}">
        <p14:creationId xmlns:p14="http://schemas.microsoft.com/office/powerpoint/2010/main" val="575551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Q&amp; A &amp;</a:t>
            </a:r>
            <a:br>
              <a:rPr lang="en-US" dirty="0"/>
            </a:br>
            <a:r>
              <a:rPr lang="en-US" dirty="0"/>
              <a:t>Evaluation</a:t>
            </a:r>
          </a:p>
        </p:txBody>
      </p:sp>
      <p:sp>
        <p:nvSpPr>
          <p:cNvPr id="5" name="文字方塊 4">
            <a:extLst>
              <a:ext uri="{FF2B5EF4-FFF2-40B4-BE49-F238E27FC236}">
                <a16:creationId xmlns:a16="http://schemas.microsoft.com/office/drawing/2014/main" id="{AC78F8BE-8AC4-84A6-803D-53371CA3A2F7}"/>
              </a:ext>
            </a:extLst>
          </p:cNvPr>
          <p:cNvSpPr txBox="1"/>
          <p:nvPr/>
        </p:nvSpPr>
        <p:spPr>
          <a:xfrm>
            <a:off x="2262850" y="6055411"/>
            <a:ext cx="4618298" cy="646331"/>
          </a:xfrm>
          <a:prstGeom prst="rect">
            <a:avLst/>
          </a:prstGeom>
          <a:noFill/>
        </p:spPr>
        <p:txBody>
          <a:bodyPr wrap="square">
            <a:spAutoFit/>
          </a:bodyPr>
          <a:lstStyle/>
          <a:p>
            <a:r>
              <a:rPr lang="en-GB" altLang="zh-HK" sz="3600" dirty="0"/>
              <a:t>https://bit.ly/3KU4YLQ</a:t>
            </a:r>
            <a:endParaRPr lang="zh-HK" altLang="en-US" sz="3600" dirty="0"/>
          </a:p>
        </p:txBody>
      </p:sp>
      <p:pic>
        <p:nvPicPr>
          <p:cNvPr id="4" name="圖片 3" descr="一張含有 樣式, 正方形, 像素 的圖片&#10;&#10;自動產生的描述">
            <a:extLst>
              <a:ext uri="{FF2B5EF4-FFF2-40B4-BE49-F238E27FC236}">
                <a16:creationId xmlns:a16="http://schemas.microsoft.com/office/drawing/2014/main" id="{F1891B05-3D27-D14E-3FD2-FD16908FF291}"/>
              </a:ext>
            </a:extLst>
          </p:cNvPr>
          <p:cNvPicPr>
            <a:picLocks noChangeAspect="1"/>
          </p:cNvPicPr>
          <p:nvPr/>
        </p:nvPicPr>
        <p:blipFill>
          <a:blip r:embed="rId2"/>
          <a:stretch>
            <a:fillRect/>
          </a:stretch>
        </p:blipFill>
        <p:spPr>
          <a:xfrm>
            <a:off x="2556874" y="1929007"/>
            <a:ext cx="4030249" cy="4030249"/>
          </a:xfrm>
          <a:prstGeom prst="rect">
            <a:avLst/>
          </a:prstGeom>
        </p:spPr>
      </p:pic>
    </p:spTree>
    <p:extLst>
      <p:ext uri="{BB962C8B-B14F-4D97-AF65-F5344CB8AC3E}">
        <p14:creationId xmlns:p14="http://schemas.microsoft.com/office/powerpoint/2010/main" val="195445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dirty="0"/>
              <a:t>Institutional Fees Matters</a:t>
            </a:r>
          </a:p>
        </p:txBody>
      </p:sp>
      <p:sp>
        <p:nvSpPr>
          <p:cNvPr id="5" name="副標題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078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5" name="Text Box 7"/>
          <p:cNvSpPr txBox="1">
            <a:spLocks noChangeArrowheads="1"/>
          </p:cNvSpPr>
          <p:nvPr/>
        </p:nvSpPr>
        <p:spPr bwMode="auto">
          <a:xfrm>
            <a:off x="365760" y="1446213"/>
            <a:ext cx="8778240" cy="54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150000"/>
              </a:lnSpc>
              <a:buFont typeface="Arial" charset="0"/>
              <a:buChar char="•"/>
              <a:defRPr/>
            </a:pPr>
            <a:r>
              <a:rPr lang="zh-TW" altLang="en-GB" sz="2400" b="1" i="1" dirty="0">
                <a:solidFill>
                  <a:schemeClr val="accent5">
                    <a:lumMod val="50000"/>
                  </a:schemeClr>
                </a:solidFill>
              </a:rPr>
              <a:t> </a:t>
            </a:r>
            <a:r>
              <a:rPr lang="en-US" altLang="zh-TW" sz="2400" b="1" i="1" dirty="0">
                <a:solidFill>
                  <a:schemeClr val="accent5">
                    <a:lumMod val="50000"/>
                  </a:schemeClr>
                </a:solidFill>
              </a:rPr>
              <a:t>e-Billing</a:t>
            </a:r>
          </a:p>
          <a:p>
            <a:pPr marL="342900" indent="-342900" eaLnBrk="1" hangingPunct="1">
              <a:lnSpc>
                <a:spcPct val="150000"/>
              </a:lnSpc>
              <a:buFont typeface="Wingdings" panose="05000000000000000000" pitchFamily="2" charset="2"/>
              <a:buChar char="Ø"/>
              <a:defRPr/>
            </a:pPr>
            <a:r>
              <a:rPr lang="en-US" altLang="zh-TW" sz="2000" dirty="0"/>
              <a:t>No hard copy of Institutional Fees Billing</a:t>
            </a:r>
          </a:p>
          <a:p>
            <a:pPr marL="342900" indent="-342900" eaLnBrk="1" hangingPunct="1">
              <a:lnSpc>
                <a:spcPct val="150000"/>
              </a:lnSpc>
              <a:buFont typeface="Wingdings" panose="05000000000000000000" pitchFamily="2" charset="2"/>
              <a:buChar char="Ø"/>
              <a:defRPr/>
            </a:pPr>
            <a:r>
              <a:rPr lang="en-US" altLang="zh-TW" sz="2000" dirty="0"/>
              <a:t> e-Billing Notice through student email account </a:t>
            </a:r>
          </a:p>
          <a:p>
            <a:pPr marL="342900" indent="-342900" eaLnBrk="1" hangingPunct="1">
              <a:lnSpc>
                <a:spcPct val="150000"/>
              </a:lnSpc>
              <a:buFont typeface="Wingdings" panose="05000000000000000000" pitchFamily="2" charset="2"/>
              <a:buChar char="Ø"/>
              <a:defRPr/>
            </a:pPr>
            <a:r>
              <a:rPr lang="zh-TW" altLang="en-GB" sz="2000" dirty="0"/>
              <a:t> </a:t>
            </a:r>
            <a:r>
              <a:rPr lang="en-US" altLang="zh-TW" sz="2000" dirty="0"/>
              <a:t>View the Consolidated e-Billing by clicking the following link:</a:t>
            </a:r>
          </a:p>
          <a:p>
            <a:pPr eaLnBrk="1" hangingPunct="1">
              <a:lnSpc>
                <a:spcPct val="150000"/>
              </a:lnSpc>
              <a:defRPr/>
            </a:pPr>
            <a:r>
              <a:rPr lang="en-US" altLang="zh-TW" sz="2000" dirty="0"/>
              <a:t>      </a:t>
            </a:r>
            <a:r>
              <a:rPr lang="en-US" altLang="zh-TW" sz="2000" dirty="0">
                <a:hlinkClick r:id="rId2"/>
              </a:rPr>
              <a:t>http://portal.eduhk.hk</a:t>
            </a:r>
            <a:r>
              <a:rPr lang="en-US" altLang="zh-TW" sz="2000" dirty="0"/>
              <a:t> , </a:t>
            </a:r>
            <a:r>
              <a:rPr lang="en-US" sz="2000" dirty="0"/>
              <a:t>and then Login</a:t>
            </a:r>
          </a:p>
          <a:p>
            <a:pPr>
              <a:defRPr/>
            </a:pPr>
            <a:r>
              <a:rPr lang="en-US" sz="2000" dirty="0">
                <a:solidFill>
                  <a:srgbClr val="FF6600"/>
                </a:solidFill>
              </a:rPr>
              <a:t>	The Portal </a:t>
            </a:r>
            <a:r>
              <a:rPr lang="en-US" sz="2000" dirty="0">
                <a:solidFill>
                  <a:srgbClr val="FF6600"/>
                </a:solidFill>
                <a:sym typeface="Wingdings" panose="05000000000000000000" pitchFamily="2" charset="2"/>
              </a:rPr>
              <a:t> </a:t>
            </a:r>
            <a:r>
              <a:rPr lang="en-US" sz="2000" dirty="0">
                <a:solidFill>
                  <a:srgbClr val="FF6600"/>
                </a:solidFill>
              </a:rPr>
              <a:t>e-SIS </a:t>
            </a:r>
            <a:r>
              <a:rPr lang="en-US" sz="2000" dirty="0">
                <a:solidFill>
                  <a:srgbClr val="FF6600"/>
                </a:solidFill>
                <a:sym typeface="Wingdings" panose="05000000000000000000" pitchFamily="2" charset="2"/>
              </a:rPr>
              <a:t></a:t>
            </a:r>
            <a:r>
              <a:rPr lang="en-US" sz="2000" dirty="0">
                <a:solidFill>
                  <a:srgbClr val="FF6600"/>
                </a:solidFill>
              </a:rPr>
              <a:t> e-SIS </a:t>
            </a:r>
            <a:r>
              <a:rPr lang="en-US" sz="2000" dirty="0">
                <a:solidFill>
                  <a:srgbClr val="FF6600"/>
                </a:solidFill>
                <a:sym typeface="Wingdings" panose="05000000000000000000" pitchFamily="2" charset="2"/>
              </a:rPr>
              <a:t></a:t>
            </a:r>
            <a:r>
              <a:rPr lang="en-US" sz="2000" dirty="0">
                <a:solidFill>
                  <a:srgbClr val="FF6600"/>
                </a:solidFill>
              </a:rPr>
              <a:t> Student Services </a:t>
            </a:r>
            <a:r>
              <a:rPr lang="en-US" sz="2000" dirty="0">
                <a:solidFill>
                  <a:srgbClr val="FF6600"/>
                </a:solidFill>
                <a:sym typeface="Wingdings" panose="05000000000000000000" pitchFamily="2" charset="2"/>
              </a:rPr>
              <a:t></a:t>
            </a:r>
            <a:r>
              <a:rPr lang="en-US" sz="2000" dirty="0">
                <a:solidFill>
                  <a:srgbClr val="FF6600"/>
                </a:solidFill>
              </a:rPr>
              <a:t> Student Account </a:t>
            </a:r>
          </a:p>
          <a:p>
            <a:pPr>
              <a:defRPr/>
            </a:pPr>
            <a:r>
              <a:rPr lang="en-US" sz="2000" dirty="0">
                <a:solidFill>
                  <a:srgbClr val="FF6600"/>
                </a:solidFill>
                <a:sym typeface="Wingdings" panose="05000000000000000000" pitchFamily="2" charset="2"/>
              </a:rPr>
              <a:t>	</a:t>
            </a:r>
            <a:r>
              <a:rPr lang="en-US" sz="2000" dirty="0">
                <a:solidFill>
                  <a:srgbClr val="FF6600"/>
                </a:solidFill>
              </a:rPr>
              <a:t> Account Summary 				(Consolidated e-Billing) 	</a:t>
            </a:r>
          </a:p>
          <a:p>
            <a:pPr eaLnBrk="1" hangingPunct="1">
              <a:lnSpc>
                <a:spcPct val="150000"/>
              </a:lnSpc>
              <a:buFont typeface="Arial" charset="0"/>
              <a:buChar char="•"/>
              <a:defRPr/>
            </a:pPr>
            <a:r>
              <a:rPr lang="en-US" altLang="zh-TW" sz="2400" b="1" i="1" dirty="0">
                <a:solidFill>
                  <a:schemeClr val="accent5">
                    <a:lumMod val="50000"/>
                  </a:schemeClr>
                </a:solidFill>
              </a:rPr>
              <a:t>Institutional Fees Payment due dates for 2023/24</a:t>
            </a:r>
          </a:p>
          <a:p>
            <a:pPr eaLnBrk="1" hangingPunct="1">
              <a:lnSpc>
                <a:spcPct val="150000"/>
              </a:lnSpc>
              <a:defRPr/>
            </a:pPr>
            <a:r>
              <a:rPr lang="en-US" altLang="zh-TW" sz="2000" dirty="0"/>
              <a:t> 	Undergraduate/HD(ECE) </a:t>
            </a:r>
            <a:r>
              <a:rPr lang="en-US" altLang="zh-TW" sz="2000" dirty="0" err="1"/>
              <a:t>Programmes</a:t>
            </a:r>
            <a:endParaRPr lang="en-US" altLang="zh-TW" sz="2000" dirty="0"/>
          </a:p>
          <a:p>
            <a:pPr eaLnBrk="1" hangingPunct="1">
              <a:lnSpc>
                <a:spcPct val="150000"/>
              </a:lnSpc>
              <a:buFont typeface="Wingdings" pitchFamily="2" charset="2"/>
              <a:buChar char="Ø"/>
              <a:defRPr/>
            </a:pPr>
            <a:r>
              <a:rPr lang="en-US" altLang="zh-TW" sz="2000" dirty="0"/>
              <a:t>	Semester 1 (</a:t>
            </a:r>
            <a:r>
              <a:rPr lang="en-US" altLang="zh-TW" sz="2000" dirty="0">
                <a:solidFill>
                  <a:srgbClr val="FF0000"/>
                </a:solidFill>
              </a:rPr>
              <a:t>Oct 2023</a:t>
            </a:r>
            <a:r>
              <a:rPr lang="en-US" altLang="zh-TW" sz="2000" dirty="0"/>
              <a:t>)</a:t>
            </a:r>
          </a:p>
          <a:p>
            <a:pPr eaLnBrk="1" hangingPunct="1">
              <a:lnSpc>
                <a:spcPct val="150000"/>
              </a:lnSpc>
              <a:buFont typeface="Wingdings" pitchFamily="2" charset="2"/>
              <a:buChar char="Ø"/>
              <a:defRPr/>
            </a:pPr>
            <a:r>
              <a:rPr lang="en-US" altLang="zh-TW" sz="2000" dirty="0"/>
              <a:t>	Semester 2 (</a:t>
            </a:r>
            <a:r>
              <a:rPr lang="en-US" altLang="zh-TW" sz="2000" dirty="0">
                <a:solidFill>
                  <a:srgbClr val="FF0000"/>
                </a:solidFill>
              </a:rPr>
              <a:t>Feb 2024</a:t>
            </a:r>
            <a:r>
              <a:rPr lang="en-US" altLang="zh-TW" sz="2000" dirty="0"/>
              <a:t>)</a:t>
            </a:r>
            <a:endParaRPr lang="en-US" altLang="zh-TW" sz="2400" dirty="0"/>
          </a:p>
          <a:p>
            <a:pPr eaLnBrk="1" hangingPunct="1">
              <a:lnSpc>
                <a:spcPct val="150000"/>
              </a:lnSpc>
              <a:defRPr/>
            </a:pPr>
            <a:endParaRPr lang="en-US" altLang="zh-TW" sz="2000" dirty="0"/>
          </a:p>
        </p:txBody>
      </p:sp>
    </p:spTree>
    <p:extLst>
      <p:ext uri="{BB962C8B-B14F-4D97-AF65-F5344CB8AC3E}">
        <p14:creationId xmlns:p14="http://schemas.microsoft.com/office/powerpoint/2010/main" val="329192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Text Box 7"/>
          <p:cNvSpPr txBox="1">
            <a:spLocks noChangeArrowheads="1"/>
          </p:cNvSpPr>
          <p:nvPr/>
        </p:nvSpPr>
        <p:spPr bwMode="auto">
          <a:xfrm>
            <a:off x="430213" y="1658938"/>
            <a:ext cx="83518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150000"/>
              </a:lnSpc>
              <a:buFont typeface="Arial" charset="0"/>
              <a:buChar char="•"/>
              <a:defRPr/>
            </a:pPr>
            <a:r>
              <a:rPr lang="en-US" altLang="zh-TW" sz="2400" dirty="0"/>
              <a:t> </a:t>
            </a:r>
            <a:r>
              <a:rPr lang="en-US" altLang="zh-TW" sz="2400" b="1" i="1" dirty="0">
                <a:solidFill>
                  <a:schemeClr val="accent5">
                    <a:lumMod val="50000"/>
                  </a:schemeClr>
                </a:solidFill>
              </a:rPr>
              <a:t>Payment Methods</a:t>
            </a:r>
            <a:r>
              <a:rPr lang="zh-TW" altLang="en-US" sz="2400" b="1" i="1" dirty="0">
                <a:solidFill>
                  <a:schemeClr val="accent5">
                    <a:lumMod val="50000"/>
                  </a:schemeClr>
                </a:solidFill>
              </a:rPr>
              <a:t> </a:t>
            </a:r>
            <a:endParaRPr lang="en-US" altLang="zh-TW" sz="2400" b="1" i="1" dirty="0">
              <a:solidFill>
                <a:schemeClr val="accent5">
                  <a:lumMod val="50000"/>
                </a:schemeClr>
              </a:solidFill>
            </a:endParaRPr>
          </a:p>
          <a:p>
            <a:pPr eaLnBrk="1" hangingPunct="1">
              <a:lnSpc>
                <a:spcPct val="150000"/>
              </a:lnSpc>
              <a:defRPr/>
            </a:pPr>
            <a:r>
              <a:rPr lang="en-US" altLang="zh-TW" sz="2000" dirty="0">
                <a:solidFill>
                  <a:schemeClr val="accent5">
                    <a:lumMod val="50000"/>
                  </a:schemeClr>
                </a:solidFill>
              </a:rPr>
              <a:t>[Bill Payment]</a:t>
            </a:r>
          </a:p>
          <a:p>
            <a:pPr eaLnBrk="1" hangingPunct="1">
              <a:lnSpc>
                <a:spcPct val="150000"/>
              </a:lnSpc>
              <a:buFont typeface="Wingdings" pitchFamily="2" charset="2"/>
              <a:buChar char="Ø"/>
              <a:defRPr/>
            </a:pPr>
            <a:r>
              <a:rPr lang="en-US" altLang="zh-TW" sz="2000" dirty="0"/>
              <a:t>  Automatic Teller Machine (“ATM”)/ JETCO ATM </a:t>
            </a:r>
          </a:p>
          <a:p>
            <a:pPr eaLnBrk="1" hangingPunct="1">
              <a:lnSpc>
                <a:spcPct val="150000"/>
              </a:lnSpc>
              <a:buFont typeface="Wingdings" pitchFamily="2" charset="2"/>
              <a:buChar char="Ø"/>
              <a:defRPr/>
            </a:pPr>
            <a:r>
              <a:rPr lang="en-US" altLang="zh-TW" sz="2000" dirty="0"/>
              <a:t>  PPS</a:t>
            </a:r>
          </a:p>
          <a:p>
            <a:pPr eaLnBrk="1" hangingPunct="1">
              <a:lnSpc>
                <a:spcPct val="150000"/>
              </a:lnSpc>
              <a:buFont typeface="Wingdings" pitchFamily="2" charset="2"/>
              <a:buChar char="Ø"/>
              <a:defRPr/>
            </a:pPr>
            <a:r>
              <a:rPr lang="en-US" altLang="zh-TW" sz="2000" dirty="0"/>
              <a:t>  Internet Banking Services (</a:t>
            </a:r>
            <a:r>
              <a:rPr lang="en-US" altLang="zh-TW" sz="2000" i="1" dirty="0"/>
              <a:t>credit cards/ savings accounts</a:t>
            </a:r>
            <a:r>
              <a:rPr lang="en-US" altLang="zh-TW" sz="2000" dirty="0"/>
              <a:t>)</a:t>
            </a:r>
          </a:p>
          <a:p>
            <a:pPr eaLnBrk="1" hangingPunct="1">
              <a:lnSpc>
                <a:spcPct val="150000"/>
              </a:lnSpc>
              <a:buFont typeface="Wingdings" pitchFamily="2" charset="2"/>
              <a:buChar char="Ø"/>
              <a:defRPr/>
            </a:pPr>
            <a:r>
              <a:rPr lang="en-US" altLang="zh-TW" sz="2000" dirty="0"/>
              <a:t> </a:t>
            </a:r>
            <a:r>
              <a:rPr lang="en-US" altLang="zh-TW" dirty="0">
                <a:solidFill>
                  <a:srgbClr val="FF6600"/>
                </a:solidFill>
              </a:rPr>
              <a:t> Cross-border Bill payment (for ICBC China account only)</a:t>
            </a:r>
            <a:endParaRPr lang="en-US" altLang="zh-TW" sz="2000" dirty="0">
              <a:solidFill>
                <a:srgbClr val="FF6600"/>
              </a:solidFill>
            </a:endParaRPr>
          </a:p>
          <a:p>
            <a:pPr eaLnBrk="1" hangingPunct="1">
              <a:lnSpc>
                <a:spcPct val="150000"/>
              </a:lnSpc>
              <a:defRPr/>
            </a:pPr>
            <a:r>
              <a:rPr lang="en-US" altLang="zh-TW" sz="2000" dirty="0">
                <a:solidFill>
                  <a:schemeClr val="accent5">
                    <a:lumMod val="50000"/>
                  </a:schemeClr>
                </a:solidFill>
              </a:rPr>
              <a:t>[Bank Deposit]</a:t>
            </a:r>
          </a:p>
          <a:p>
            <a:pPr eaLnBrk="1" hangingPunct="1">
              <a:lnSpc>
                <a:spcPct val="150000"/>
              </a:lnSpc>
              <a:buFont typeface="Wingdings" pitchFamily="2" charset="2"/>
              <a:buChar char="Ø"/>
              <a:defRPr/>
            </a:pPr>
            <a:r>
              <a:rPr lang="en-US" altLang="zh-TW" sz="2000" dirty="0"/>
              <a:t>  Make deposit at any of the Bank of East Asia branches                  (</a:t>
            </a:r>
            <a:r>
              <a:rPr lang="en-US" altLang="zh-TW" sz="2000" i="1" dirty="0"/>
              <a:t>A/C no. 015-195-40-00511-5</a:t>
            </a:r>
            <a:r>
              <a:rPr lang="en-US" altLang="zh-TW" sz="2000" dirty="0"/>
              <a:t>)</a:t>
            </a:r>
            <a:r>
              <a:rPr lang="en-US" altLang="zh-TW" sz="2000" b="1" i="1" dirty="0">
                <a:solidFill>
                  <a:srgbClr val="FF0000"/>
                </a:solidFill>
              </a:rPr>
              <a:t> </a:t>
            </a:r>
          </a:p>
        </p:txBody>
      </p:sp>
      <p:sp>
        <p:nvSpPr>
          <p:cNvPr id="5" name="文字方塊 4">
            <a:extLst>
              <a:ext uri="{FF2B5EF4-FFF2-40B4-BE49-F238E27FC236}">
                <a16:creationId xmlns:a16="http://schemas.microsoft.com/office/drawing/2014/main" id="{5669E780-89ED-B073-2E82-3691553F00FA}"/>
              </a:ext>
            </a:extLst>
          </p:cNvPr>
          <p:cNvSpPr txBox="1"/>
          <p:nvPr/>
        </p:nvSpPr>
        <p:spPr>
          <a:xfrm>
            <a:off x="636607" y="5998588"/>
            <a:ext cx="7870785" cy="646331"/>
          </a:xfrm>
          <a:prstGeom prst="rect">
            <a:avLst/>
          </a:prstGeom>
          <a:noFill/>
        </p:spPr>
        <p:txBody>
          <a:bodyPr wrap="square">
            <a:spAutoFit/>
          </a:bodyPr>
          <a:lstStyle/>
          <a:p>
            <a:r>
              <a:rPr lang="zh-HK" altLang="en-US" dirty="0">
                <a:solidFill>
                  <a:srgbClr val="FF0000"/>
                </a:solidFill>
                <a:hlinkClick r:id="rId2"/>
              </a:rPr>
              <a:t>https://www.eduhk.hk/include_n/getrichfile.php?key=8804318740e26d13970ab32665f6d28b&amp;secid=2431&amp;filename=fo/Payment_Methods.pdf</a:t>
            </a:r>
            <a:endParaRPr lang="zh-HK" altLang="en-US" dirty="0">
              <a:solidFill>
                <a:srgbClr val="FF0000"/>
              </a:solidFill>
            </a:endParaRPr>
          </a:p>
        </p:txBody>
      </p:sp>
    </p:spTree>
    <p:extLst>
      <p:ext uri="{BB962C8B-B14F-4D97-AF65-F5344CB8AC3E}">
        <p14:creationId xmlns:p14="http://schemas.microsoft.com/office/powerpoint/2010/main" val="181008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Institutional Fees Matters</a:t>
            </a:r>
          </a:p>
        </p:txBody>
      </p:sp>
      <p:sp>
        <p:nvSpPr>
          <p:cNvPr id="4" name="矩形 8"/>
          <p:cNvSpPr>
            <a:spLocks noChangeArrowheads="1"/>
          </p:cNvSpPr>
          <p:nvPr/>
        </p:nvSpPr>
        <p:spPr bwMode="auto">
          <a:xfrm>
            <a:off x="457200" y="1639888"/>
            <a:ext cx="836295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sz="2000" dirty="0">
                <a:solidFill>
                  <a:srgbClr val="FF0000"/>
                </a:solidFill>
                <a:latin typeface="Arial" panose="020B0604020202020204" pitchFamily="34" charset="0"/>
              </a:rPr>
              <a:t>**Please choose/enter Bill Type “01”-“03” and the </a:t>
            </a:r>
            <a:r>
              <a:rPr lang="en-US" altLang="zh-TW" sz="2000" b="1" i="1" u="sng" dirty="0">
                <a:solidFill>
                  <a:srgbClr val="FF0000"/>
                </a:solidFill>
                <a:latin typeface="Arial" panose="020B0604020202020204" pitchFamily="34" charset="0"/>
              </a:rPr>
              <a:t>8-digit student number</a:t>
            </a:r>
            <a:r>
              <a:rPr lang="en-US" altLang="zh-TW" sz="2000" b="1" i="1" dirty="0">
                <a:solidFill>
                  <a:srgbClr val="FF0000"/>
                </a:solidFill>
                <a:latin typeface="Arial" panose="020B0604020202020204" pitchFamily="34" charset="0"/>
              </a:rPr>
              <a:t> </a:t>
            </a:r>
            <a:r>
              <a:rPr lang="en-US" altLang="zh-TW" sz="2000" dirty="0">
                <a:solidFill>
                  <a:srgbClr val="FF0000"/>
                </a:solidFill>
                <a:latin typeface="Arial" panose="020B0604020202020204" pitchFamily="34" charset="0"/>
              </a:rPr>
              <a:t>as the Bill Number for payment by all methods</a:t>
            </a:r>
          </a:p>
          <a:p>
            <a:pPr eaLnBrk="1" hangingPunct="1">
              <a:lnSpc>
                <a:spcPct val="150000"/>
              </a:lnSpc>
              <a:spcBef>
                <a:spcPct val="0"/>
              </a:spcBef>
              <a:buFontTx/>
              <a:buNone/>
            </a:pPr>
            <a:endParaRPr lang="en-US" altLang="zh-TW" sz="2000" dirty="0">
              <a:solidFill>
                <a:srgbClr val="FF0000"/>
              </a:solidFill>
              <a:latin typeface="Arial" panose="020B0604020202020204" pitchFamily="34" charset="0"/>
            </a:endParaRPr>
          </a:p>
          <a:p>
            <a:pPr eaLnBrk="1" hangingPunct="1">
              <a:lnSpc>
                <a:spcPct val="150000"/>
              </a:lnSpc>
              <a:spcBef>
                <a:spcPct val="0"/>
              </a:spcBef>
              <a:buFontTx/>
              <a:buNone/>
            </a:pPr>
            <a:r>
              <a:rPr lang="en-US" altLang="zh-TW" sz="2000" dirty="0">
                <a:solidFill>
                  <a:srgbClr val="FF0000"/>
                </a:solidFill>
                <a:latin typeface="Arial" panose="020B0604020202020204" pitchFamily="34" charset="0"/>
              </a:rPr>
              <a:t>**Please settle different Bill Type charges by choosing/entering the corresponding Bill Type number in your settlement.</a:t>
            </a:r>
          </a:p>
          <a:p>
            <a:pPr eaLnBrk="1" hangingPunct="1">
              <a:lnSpc>
                <a:spcPct val="150000"/>
              </a:lnSpc>
              <a:spcBef>
                <a:spcPct val="0"/>
              </a:spcBef>
              <a:buFontTx/>
              <a:buNone/>
            </a:pPr>
            <a:endParaRPr lang="en-US" altLang="zh-TW" sz="2000" dirty="0">
              <a:solidFill>
                <a:srgbClr val="FF0000"/>
              </a:solidFill>
              <a:latin typeface="Arial" panose="020B0604020202020204" pitchFamily="34" charset="0"/>
            </a:endParaRPr>
          </a:p>
          <a:p>
            <a:pPr eaLnBrk="1" hangingPunct="1">
              <a:lnSpc>
                <a:spcPct val="150000"/>
              </a:lnSpc>
              <a:spcBef>
                <a:spcPct val="0"/>
              </a:spcBef>
              <a:buFontTx/>
              <a:buNone/>
            </a:pPr>
            <a:r>
              <a:rPr lang="en-US" altLang="zh-TW" sz="2000" dirty="0">
                <a:latin typeface="Arial" panose="020B0604020202020204" pitchFamily="34" charset="0"/>
              </a:rPr>
              <a:t>Bill Type 01: Tuition &amp; its related fees</a:t>
            </a:r>
          </a:p>
          <a:p>
            <a:pPr eaLnBrk="1" hangingPunct="1">
              <a:lnSpc>
                <a:spcPct val="150000"/>
              </a:lnSpc>
              <a:spcBef>
                <a:spcPct val="0"/>
              </a:spcBef>
              <a:buFontTx/>
              <a:buNone/>
            </a:pPr>
            <a:r>
              <a:rPr lang="en-US" altLang="zh-TW" sz="2000" dirty="0">
                <a:latin typeface="Arial" panose="020B0604020202020204" pitchFamily="34" charset="0"/>
              </a:rPr>
              <a:t>Bill Type 02: Hostel &amp; its related fees</a:t>
            </a:r>
          </a:p>
          <a:p>
            <a:pPr eaLnBrk="1" hangingPunct="1">
              <a:lnSpc>
                <a:spcPct val="150000"/>
              </a:lnSpc>
              <a:spcBef>
                <a:spcPct val="0"/>
              </a:spcBef>
              <a:buFontTx/>
              <a:buNone/>
            </a:pPr>
            <a:r>
              <a:rPr lang="en-US" altLang="zh-TW" sz="2000" dirty="0">
                <a:latin typeface="Arial" panose="020B0604020202020204" pitchFamily="34" charset="0"/>
              </a:rPr>
              <a:t>Bill Type 03: Miscellaneous fees</a:t>
            </a:r>
          </a:p>
          <a:p>
            <a:pPr eaLnBrk="1" hangingPunct="1">
              <a:lnSpc>
                <a:spcPct val="150000"/>
              </a:lnSpc>
              <a:spcBef>
                <a:spcPct val="0"/>
              </a:spcBef>
              <a:buFontTx/>
              <a:buNone/>
            </a:pPr>
            <a:endParaRPr lang="en-US" altLang="zh-TW" sz="1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875149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4271</Words>
  <Application>Microsoft Office PowerPoint</Application>
  <PresentationFormat>如螢幕大小 (4:3)</PresentationFormat>
  <Paragraphs>555</Paragraphs>
  <Slides>52</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52</vt:i4>
      </vt:variant>
    </vt:vector>
  </HeadingPairs>
  <TitlesOfParts>
    <vt:vector size="63" baseType="lpstr">
      <vt:lpstr>微軟正黑體</vt:lpstr>
      <vt:lpstr>新細明體</vt:lpstr>
      <vt:lpstr>標楷體</vt:lpstr>
      <vt:lpstr>Arial</vt:lpstr>
      <vt:lpstr>Berlin Sans FB</vt:lpstr>
      <vt:lpstr>Berlin Sans FB Demi</vt:lpstr>
      <vt:lpstr>Calibri</vt:lpstr>
      <vt:lpstr>Nunito Sans</vt:lpstr>
      <vt:lpstr>Times New Roman</vt:lpstr>
      <vt:lpstr>Wingdings</vt:lpstr>
      <vt:lpstr>Office Theme</vt:lpstr>
      <vt:lpstr>Briefing Sessions on Financial Assistance</vt:lpstr>
      <vt:lpstr>Outline</vt:lpstr>
      <vt:lpstr>Introduction to Financial Assistance</vt:lpstr>
      <vt:lpstr>Major Expenditures</vt:lpstr>
      <vt:lpstr>Sources of Funding</vt:lpstr>
      <vt:lpstr>Institutional Fees Matters</vt:lpstr>
      <vt:lpstr>Institutional Fees Matters</vt:lpstr>
      <vt:lpstr>Institutional Fees Matters</vt:lpstr>
      <vt:lpstr>Institutional Fees Matters</vt:lpstr>
      <vt:lpstr>Institutional Fees Matters</vt:lpstr>
      <vt:lpstr>Institutional Fees Matters</vt:lpstr>
      <vt:lpstr>Institutional Fees Matters</vt:lpstr>
      <vt:lpstr>Institutional Fees Matters</vt:lpstr>
      <vt:lpstr>Institutional Fees Matters</vt:lpstr>
      <vt:lpstr>Institutional Fees Matters</vt:lpstr>
      <vt:lpstr>Financial Assistance Scheme</vt:lpstr>
      <vt:lpstr>Financial Assistance Scheme (UGC-funded Programmes)</vt:lpstr>
      <vt:lpstr>Financial Assistance Scheme</vt:lpstr>
      <vt:lpstr>Financial Assistance Scheme (Self-funded Programmes)</vt:lpstr>
      <vt:lpstr>Financial Assistance Scheme</vt:lpstr>
      <vt:lpstr>TSFS (Grant &amp; Loan)</vt:lpstr>
      <vt:lpstr>TSFS (Grant &amp; Loan)</vt:lpstr>
      <vt:lpstr>FASP (Grant &amp; Loan)</vt:lpstr>
      <vt:lpstr>FASP (Grant &amp; Loan)</vt:lpstr>
      <vt:lpstr>TSFS/FASP (Grant &amp; Loan)</vt:lpstr>
      <vt:lpstr>TSFS/FASP (Grant &amp; Loan)</vt:lpstr>
      <vt:lpstr>TSFS/FASP (Grant &amp; Loan)</vt:lpstr>
      <vt:lpstr>TSFS/FASP (Grant &amp; Loan)</vt:lpstr>
      <vt:lpstr>TSFS/FASP (Grant &amp; Loan)</vt:lpstr>
      <vt:lpstr>TSFS/FASP (Grant &amp; Loan)</vt:lpstr>
      <vt:lpstr>TSFS/FASP (Grant &amp; Loan)</vt:lpstr>
      <vt:lpstr>TSFS/FASP (Grant &amp; Loan)</vt:lpstr>
      <vt:lpstr>TSFS/FASP (Grant &amp; Loan)</vt:lpstr>
      <vt:lpstr>TSFS/FASP (Grant &amp; Loan)</vt:lpstr>
      <vt:lpstr>TSFS/FASP (Grant &amp; Loan)</vt:lpstr>
      <vt:lpstr>NLSFT (Non-means) (UGC-funded Programmes)</vt:lpstr>
      <vt:lpstr>NLSPS (Non-means) (Self-funded Programmes)</vt:lpstr>
      <vt:lpstr>NLSFT/NLSPS (Non-means)</vt:lpstr>
      <vt:lpstr>NLSFT (Non-means)</vt:lpstr>
      <vt:lpstr>Financial Assistance offered by External Organizations and EdUHK</vt:lpstr>
      <vt:lpstr>Bursary 助學金</vt:lpstr>
      <vt:lpstr>Interested-free Loans</vt:lpstr>
      <vt:lpstr>Subsidy on Exchange SSE &amp; SSEBR (Means-tested Scheme)</vt:lpstr>
      <vt:lpstr>Subsidy on Exchange SSE &amp; SSEBR (Non-means-tested Scheme)</vt:lpstr>
      <vt:lpstr>Emergency Fund/ Loan</vt:lpstr>
      <vt:lpstr>MTR –  Student Travel Scheme</vt:lpstr>
      <vt:lpstr>Important Dates</vt:lpstr>
      <vt:lpstr>Enquiry</vt:lpstr>
      <vt:lpstr>Telephone Deception 電話騙案</vt:lpstr>
      <vt:lpstr>Beware of Telephone Deception</vt:lpstr>
      <vt:lpstr>Three Dos against Suspicious Calls</vt:lpstr>
      <vt:lpstr>Q&amp; A &amp;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LAM, Wai Leung Billy [SAO]</cp:lastModifiedBy>
  <cp:revision>80</cp:revision>
  <dcterms:created xsi:type="dcterms:W3CDTF">2016-10-26T08:32:14Z</dcterms:created>
  <dcterms:modified xsi:type="dcterms:W3CDTF">2023-08-24T02:34:10Z</dcterms:modified>
</cp:coreProperties>
</file>