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92" r:id="rId4"/>
    <p:sldId id="257" r:id="rId5"/>
    <p:sldId id="295" r:id="rId6"/>
    <p:sldId id="296" r:id="rId7"/>
    <p:sldId id="273" r:id="rId8"/>
    <p:sldId id="274" r:id="rId9"/>
    <p:sldId id="290" r:id="rId10"/>
    <p:sldId id="281" r:id="rId11"/>
    <p:sldId id="282" r:id="rId12"/>
    <p:sldId id="283" r:id="rId13"/>
    <p:sldId id="298" r:id="rId14"/>
    <p:sldId id="284" r:id="rId15"/>
    <p:sldId id="285" r:id="rId16"/>
    <p:sldId id="286" r:id="rId17"/>
    <p:sldId id="299" r:id="rId18"/>
    <p:sldId id="300" r:id="rId19"/>
    <p:sldId id="301" r:id="rId20"/>
    <p:sldId id="302" r:id="rId21"/>
    <p:sldId id="288" r:id="rId22"/>
    <p:sldId id="289" r:id="rId23"/>
    <p:sldId id="303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4734" y="2696165"/>
            <a:ext cx="6815669" cy="1515533"/>
          </a:xfrm>
        </p:spPr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詩詞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欣賞到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品德情意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工作坊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4735" y="4404046"/>
            <a:ext cx="6815669" cy="132080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2020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10</a:t>
            </a:r>
            <a:r>
              <a:rPr lang="zh-TW" altLang="en-US" dirty="0" smtClean="0"/>
              <a:t>日</a:t>
            </a:r>
            <a:endParaRPr lang="en-US" altLang="zh-TW" dirty="0" smtClean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9" y="0"/>
            <a:ext cx="2925445" cy="11239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713"/>
            <a:ext cx="12180867" cy="10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每課</a:t>
            </a:r>
            <a:r>
              <a:rPr lang="zh-TW" altLang="en-US" smtClean="0"/>
              <a:t>教材設計</a:t>
            </a:r>
            <a:r>
              <a:rPr lang="zh-TW" altLang="en-US"/>
              <a:t>：</a:t>
            </a:r>
            <a:r>
              <a:rPr lang="en-US" altLang="zh-TW" smtClean="0"/>
              <a:t>10</a:t>
            </a:r>
            <a:r>
              <a:rPr lang="zh-TW" altLang="en-US" dirty="0" smtClean="0"/>
              <a:t>部分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467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17048"/>
              </p:ext>
            </p:extLst>
          </p:nvPr>
        </p:nvGraphicFramePr>
        <p:xfrm>
          <a:off x="3057912" y="2467721"/>
          <a:ext cx="6431776" cy="32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888">
                  <a:extLst>
                    <a:ext uri="{9D8B030D-6E8A-4147-A177-3AD203B41FA5}">
                      <a16:colId xmlns:a16="http://schemas.microsoft.com/office/drawing/2014/main" val="1724798916"/>
                    </a:ext>
                  </a:extLst>
                </a:gridCol>
                <a:gridCol w="3215888">
                  <a:extLst>
                    <a:ext uri="{9D8B030D-6E8A-4147-A177-3AD203B41FA5}">
                      <a16:colId xmlns:a16="http://schemas.microsoft.com/office/drawing/2014/main" val="950466963"/>
                    </a:ext>
                  </a:extLst>
                </a:gridCol>
              </a:tblGrid>
              <a:tr h="643880"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(1)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趣味說書亭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(2)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佳作陳列廳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11863"/>
                  </a:ext>
                </a:extLst>
              </a:tr>
              <a:tr h="643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(3)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註釋閱覽室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(4)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白話翻譯館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840719"/>
                  </a:ext>
                </a:extLst>
              </a:tr>
              <a:tr h="643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(5)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賞析分享會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(6)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品德體驗營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17642"/>
                  </a:ext>
                </a:extLst>
              </a:tr>
              <a:tr h="643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(7)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詩藝挑戰台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(8)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知識補給站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476765"/>
                  </a:ext>
                </a:extLst>
              </a:tr>
              <a:tr h="643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(9)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反思討論區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(10) 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</a:rPr>
                        <a:t>參考答案欄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7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6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(1)</a:t>
            </a:r>
            <a:r>
              <a:rPr lang="zh-TW" altLang="en-US" dirty="0"/>
              <a:t>趣味說書亭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為</a:t>
            </a:r>
            <a:r>
              <a:rPr lang="zh-TW" altLang="en-US" dirty="0"/>
              <a:t>引起學生的閱讀興趣，每課開首均設有與本課內容相關的小故事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歷史故事－－例：「</a:t>
            </a:r>
            <a:r>
              <a:rPr lang="zh-HK" altLang="en-US" b="1" dirty="0" smtClean="0"/>
              <a:t>辛</a:t>
            </a:r>
            <a:r>
              <a:rPr lang="zh-HK" altLang="en-US" b="1" dirty="0"/>
              <a:t>憲英料魏祚不</a:t>
            </a:r>
            <a:r>
              <a:rPr lang="zh-HK" altLang="en-US" b="1" dirty="0" smtClean="0"/>
              <a:t>長</a:t>
            </a:r>
            <a:r>
              <a:rPr lang="zh-TW" altLang="en-US" b="1" dirty="0" smtClean="0"/>
              <a:t>」</a:t>
            </a:r>
            <a:r>
              <a:rPr lang="en-US" altLang="zh-HK" dirty="0" smtClean="0"/>
              <a:t>《</a:t>
            </a:r>
            <a:r>
              <a:rPr lang="zh-HK" altLang="en-US" dirty="0"/>
              <a:t>三國志</a:t>
            </a:r>
            <a:r>
              <a:rPr lang="en-US" altLang="zh-HK" dirty="0"/>
              <a:t>‧</a:t>
            </a:r>
            <a:r>
              <a:rPr lang="zh-HK" altLang="en-US" dirty="0"/>
              <a:t>魏書</a:t>
            </a:r>
            <a:r>
              <a:rPr lang="en-US" altLang="zh-HK" dirty="0"/>
              <a:t>‧</a:t>
            </a:r>
            <a:r>
              <a:rPr lang="zh-HK" altLang="en-US" dirty="0"/>
              <a:t>辛毗傳</a:t>
            </a:r>
            <a:r>
              <a:rPr lang="en-US" altLang="zh-HK" dirty="0" smtClean="0"/>
              <a:t>》</a:t>
            </a:r>
            <a:endParaRPr lang="en-US" altLang="zh-TW" dirty="0" smtClean="0"/>
          </a:p>
          <a:p>
            <a:r>
              <a:rPr lang="zh-TW" altLang="en-US" dirty="0" smtClean="0"/>
              <a:t>文學故事－－例：「</a:t>
            </a:r>
            <a:r>
              <a:rPr lang="zh-HK" altLang="en-US" b="1" dirty="0"/>
              <a:t>子路負米奉</a:t>
            </a:r>
            <a:r>
              <a:rPr lang="zh-HK" altLang="en-US" b="1" dirty="0" smtClean="0"/>
              <a:t>親</a:t>
            </a:r>
            <a:r>
              <a:rPr lang="zh-TW" altLang="en-US" dirty="0" smtClean="0"/>
              <a:t>」</a:t>
            </a:r>
            <a:r>
              <a:rPr lang="en-US" altLang="zh-HK" dirty="0" smtClean="0"/>
              <a:t>《</a:t>
            </a:r>
            <a:r>
              <a:rPr lang="zh-HK" altLang="en-US" dirty="0"/>
              <a:t>孔子家</a:t>
            </a:r>
            <a:r>
              <a:rPr lang="zh-HK" altLang="en-US" dirty="0" smtClean="0"/>
              <a:t>語</a:t>
            </a:r>
            <a:r>
              <a:rPr lang="en-US" altLang="zh-HK" dirty="0" smtClean="0"/>
              <a:t>》</a:t>
            </a:r>
            <a:r>
              <a:rPr lang="zh-TW" altLang="en-US" dirty="0" smtClean="0"/>
              <a:t>或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說苑</a:t>
            </a:r>
            <a:r>
              <a:rPr lang="en-US" altLang="zh-TW" dirty="0" smtClean="0"/>
              <a:t>》</a:t>
            </a:r>
          </a:p>
          <a:p>
            <a:r>
              <a:rPr lang="zh-TW" altLang="en-US" dirty="0" smtClean="0"/>
              <a:t>宗教故事－－例：</a:t>
            </a:r>
            <a:r>
              <a:rPr lang="zh-TW" altLang="en-US" dirty="0"/>
              <a:t>「</a:t>
            </a:r>
            <a:r>
              <a:rPr lang="zh-TW" altLang="en-US" b="1" dirty="0" smtClean="0"/>
              <a:t>良緣</a:t>
            </a:r>
            <a:r>
              <a:rPr lang="zh-TW" altLang="en-US" b="1" dirty="0"/>
              <a:t>原是天帝</a:t>
            </a:r>
            <a:r>
              <a:rPr lang="zh-TW" altLang="en-US" b="1" dirty="0" smtClean="0"/>
              <a:t>賜」</a:t>
            </a:r>
            <a:r>
              <a:rPr lang="en-US" altLang="zh-HK" dirty="0" smtClean="0"/>
              <a:t>《</a:t>
            </a:r>
            <a:r>
              <a:rPr lang="zh-TW" altLang="en-US" dirty="0"/>
              <a:t>荊楚歲時記</a:t>
            </a:r>
            <a:r>
              <a:rPr lang="en-US" altLang="zh-HK" dirty="0" smtClean="0"/>
              <a:t>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(2)</a:t>
            </a:r>
            <a:r>
              <a:rPr lang="zh-TW" altLang="en-US" dirty="0"/>
              <a:t> 佳作陳列廳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展示詩歌原文，並標上普通話音，例：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31" y="3093148"/>
            <a:ext cx="4661477" cy="29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(3)</a:t>
            </a:r>
            <a:r>
              <a:rPr lang="zh-TW" altLang="en-US" dirty="0"/>
              <a:t> 註釋閱覽室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包含作者簡介，並註解較難的字詞，便於學生</a:t>
            </a:r>
            <a:r>
              <a:rPr lang="zh-TW" altLang="en-US" dirty="0" smtClean="0"/>
              <a:t>理解</a:t>
            </a:r>
            <a:r>
              <a:rPr lang="zh-TW" altLang="en-US" dirty="0"/>
              <a:t>，</a:t>
            </a:r>
            <a:r>
              <a:rPr lang="zh-TW" altLang="en-US" dirty="0" smtClean="0"/>
              <a:t>例：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	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曹植：字子建，漢魏詩人，曹操的第三子。文才出眾，尤擅作詩。在文學史上，他與其父曹操、其兄曹丕，合稱「三曹」。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	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然：通「燃」。萁（粵：棋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kei4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）：豆莖。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6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(4)</a:t>
            </a:r>
            <a:r>
              <a:rPr lang="zh-TW" altLang="en-US" dirty="0"/>
              <a:t> 白話翻譯館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參考詩詞學者的注解及白話譯文，重新編譯，力求淺白準確，例：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燃燒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著豆莖煮豆子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過濾豆渣以取得湯汁。豆莖在鍋底燃燒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豆子卻在熱鍋裡哭泣。本來同是一條根所生的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豆莖對豆子為何那樣急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迫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地煎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熬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0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(5)</a:t>
            </a:r>
            <a:r>
              <a:rPr lang="zh-TW" altLang="en-US" dirty="0"/>
              <a:t>賞析分享會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分析篇章內容，講解寫作手法，提高學生文學</a:t>
            </a:r>
            <a:r>
              <a:rPr lang="zh-TW" altLang="en-US" dirty="0" smtClean="0"/>
              <a:t>水平，例：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九月九日憶山東兄弟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這首詩，起句已自不凡，「在異鄉」與「為異客」構成了句子內的對偶，稱之為「自對」。透過句中重複的旋律，加上「異」字複疊的使用，加強了語調。本來起句這樣好，次句不易承接，好在作者是大詩人王維，表現未有讓讀者失望。第二句「每逢佳節倍思親」，又是一千古傳誦的名句！人在異鄉，固然會思親，何況又是佳節呢！「倍」字用得靈活準確，若用「便」或「更」，詩意便大大減色了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51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(6)</a:t>
            </a:r>
            <a:r>
              <a:rPr lang="zh-TW" altLang="en-US" dirty="0"/>
              <a:t> 品德體驗營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帶出篇章的品德情意元素，引導學生作高階</a:t>
            </a:r>
            <a:r>
              <a:rPr lang="zh-TW" altLang="en-US" dirty="0" smtClean="0"/>
              <a:t>思考，例：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古人云：「兄弟同心，其利斷金。」閩南俗諺有云：「兄弟若同心，烏土變成金。」寒門子弟每多羨慕豪門大族，但正所謂「家家有本難唸的經」，身在豪門未必便較為幸福。為什麼呢？無非容易因財失義。家主一過身，往往屍骨未寒，子女便因爭產而反目成仇。相反，寒門的兄弟姊妹較多能一同享受家庭溫暖。無論出身如何，同胞兄弟姊妹血緣至親的關係是不會改變的，大家有幸能在同一個家庭長大，緣份值得珍惜，應當相親相愛才是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90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(7)</a:t>
            </a:r>
            <a:r>
              <a:rPr lang="zh-TW" altLang="en-US" dirty="0"/>
              <a:t> 詩藝挑戰台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設置詩歌創作小測試，引發學生的創意思考，鍛鍊他們的寫作</a:t>
            </a:r>
            <a:r>
              <a:rPr lang="zh-TW" altLang="en-US" dirty="0" smtClean="0"/>
              <a:t>技巧</a:t>
            </a:r>
            <a:r>
              <a:rPr lang="en-US" altLang="zh-TW" dirty="0" smtClean="0"/>
              <a:t>,</a:t>
            </a:r>
            <a:r>
              <a:rPr lang="zh-TW" altLang="en-US" dirty="0" smtClean="0"/>
              <a:t>例：</a:t>
            </a:r>
            <a:endParaRPr lang="en-US" altLang="zh-TW" dirty="0" smtClean="0"/>
          </a:p>
          <a:p>
            <a:pPr marL="0" indent="0">
              <a:buNone/>
            </a:pP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曹植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用豆莖與豆子來比喻兄弟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你能用別的東西來比喻兄弟嗎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參考答案見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(8)</a:t>
            </a:r>
            <a:r>
              <a:rPr lang="zh-TW" altLang="en-US" dirty="0"/>
              <a:t> 知識補給站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列舉與課文相關的小知識，提高學生的知識</a:t>
            </a:r>
            <a:r>
              <a:rPr lang="zh-TW" altLang="en-US" dirty="0" smtClean="0"/>
              <a:t>水平</a:t>
            </a:r>
            <a:r>
              <a:rPr lang="zh-TW" altLang="en-US" dirty="0"/>
              <a:t>，</a:t>
            </a:r>
            <a:r>
              <a:rPr lang="zh-TW" altLang="en-US" dirty="0" smtClean="0"/>
              <a:t>例：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古人把九月九日稱為「重陽節」呢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因為古人的易理象數之學認為「九」這個數目屬陽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九月九日「九」字重複出現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因此稱為「重陽節」。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7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(9)</a:t>
            </a:r>
            <a:r>
              <a:rPr lang="zh-TW" altLang="en-US" dirty="0"/>
              <a:t> 反思討論區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提出問題，引導學生把課文內容聯繫到日常生活，並反思其現代意義，從而</a:t>
            </a:r>
            <a:r>
              <a:rPr lang="zh-TW" altLang="en-US" dirty="0" smtClean="0"/>
              <a:t>古為今用，例：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知道父母多麼愛你嗎？試與老師和同學分享父母關愛你的生活片段。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愛你的父母嗎？試與老師和同學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分享你關愛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父母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生活片段。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4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25543"/>
              </p:ext>
            </p:extLst>
          </p:nvPr>
        </p:nvGraphicFramePr>
        <p:xfrm>
          <a:off x="2909563" y="1474118"/>
          <a:ext cx="7008877" cy="9050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09336">
                  <a:extLst>
                    <a:ext uri="{9D8B030D-6E8A-4147-A177-3AD203B41FA5}">
                      <a16:colId xmlns:a16="http://schemas.microsoft.com/office/drawing/2014/main" val="422160025"/>
                    </a:ext>
                  </a:extLst>
                </a:gridCol>
                <a:gridCol w="1195102">
                  <a:extLst>
                    <a:ext uri="{9D8B030D-6E8A-4147-A177-3AD203B41FA5}">
                      <a16:colId xmlns:a16="http://schemas.microsoft.com/office/drawing/2014/main" val="4062111574"/>
                    </a:ext>
                  </a:extLst>
                </a:gridCol>
                <a:gridCol w="3504439">
                  <a:extLst>
                    <a:ext uri="{9D8B030D-6E8A-4147-A177-3AD203B41FA5}">
                      <a16:colId xmlns:a16="http://schemas.microsoft.com/office/drawing/2014/main" val="1265849966"/>
                    </a:ext>
                  </a:extLst>
                </a:gridCol>
              </a:tblGrid>
              <a:tr h="45326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研究總監</a:t>
                      </a:r>
                      <a:endParaRPr lang="en-HK" sz="1800" b="0" kern="1200" dirty="0">
                        <a:solidFill>
                          <a:schemeClr val="tx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HK" sz="24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C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1117"/>
                  </a:ext>
                </a:extLst>
              </a:tr>
              <a:tr h="451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施仲謀教授</a:t>
                      </a:r>
                      <a:endParaRPr lang="en-HK" sz="1800" b="0" kern="12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香港教育大學中國語言學系系主任</a:t>
                      </a:r>
                      <a:endParaRPr lang="en-HK" sz="1800" kern="12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80176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94319" y="662473"/>
            <a:ext cx="2677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研究團隊</a:t>
            </a:r>
            <a:endParaRPr lang="en-US" sz="4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11157"/>
              </p:ext>
            </p:extLst>
          </p:nvPr>
        </p:nvGraphicFramePr>
        <p:xfrm>
          <a:off x="1194319" y="2421392"/>
          <a:ext cx="472128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567">
                  <a:extLst>
                    <a:ext uri="{9D8B030D-6E8A-4147-A177-3AD203B41FA5}">
                      <a16:colId xmlns:a16="http://schemas.microsoft.com/office/drawing/2014/main" val="4192045438"/>
                    </a:ext>
                  </a:extLst>
                </a:gridCol>
                <a:gridCol w="3237722">
                  <a:extLst>
                    <a:ext uri="{9D8B030D-6E8A-4147-A177-3AD203B41FA5}">
                      <a16:colId xmlns:a16="http://schemas.microsoft.com/office/drawing/2014/main" val="97758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研究員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工作機構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4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溫金海主席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國際經典文化協會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6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杜若鴻博士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香港大學中文學院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3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張連航博士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香港教育大學中國語言學系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8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謝家浩博士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香港教育大學中國語言學系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2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何志恆博士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香港教育大學中國語言學系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39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陳曙光博士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香港教育大學中國語言學系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5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金夢瑤博士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香港教育大學中國語言學系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454749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14460"/>
              </p:ext>
            </p:extLst>
          </p:nvPr>
        </p:nvGraphicFramePr>
        <p:xfrm>
          <a:off x="6382139" y="2421392"/>
          <a:ext cx="5001208" cy="84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237">
                  <a:extLst>
                    <a:ext uri="{9D8B030D-6E8A-4147-A177-3AD203B41FA5}">
                      <a16:colId xmlns:a16="http://schemas.microsoft.com/office/drawing/2014/main" val="1028059706"/>
                    </a:ext>
                  </a:extLst>
                </a:gridCol>
                <a:gridCol w="3526971">
                  <a:extLst>
                    <a:ext uri="{9D8B030D-6E8A-4147-A177-3AD203B41FA5}">
                      <a16:colId xmlns:a16="http://schemas.microsoft.com/office/drawing/2014/main" val="539709219"/>
                    </a:ext>
                  </a:extLst>
                </a:gridCol>
              </a:tblGrid>
              <a:tr h="278921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項目主任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工作機構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38520"/>
                  </a:ext>
                </a:extLst>
              </a:tr>
              <a:tr h="481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李敬邦先生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香港教育大學中國語言學系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242949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03003"/>
              </p:ext>
            </p:extLst>
          </p:nvPr>
        </p:nvGraphicFramePr>
        <p:xfrm>
          <a:off x="6382140" y="3581499"/>
          <a:ext cx="5001208" cy="84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236">
                  <a:extLst>
                    <a:ext uri="{9D8B030D-6E8A-4147-A177-3AD203B41FA5}">
                      <a16:colId xmlns:a16="http://schemas.microsoft.com/office/drawing/2014/main" val="1028059706"/>
                    </a:ext>
                  </a:extLst>
                </a:gridCol>
                <a:gridCol w="3526972">
                  <a:extLst>
                    <a:ext uri="{9D8B030D-6E8A-4147-A177-3AD203B41FA5}">
                      <a16:colId xmlns:a16="http://schemas.microsoft.com/office/drawing/2014/main" val="539709219"/>
                    </a:ext>
                  </a:extLst>
                </a:gridCol>
              </a:tblGrid>
              <a:tr h="278921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項目助理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工作機構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38520"/>
                  </a:ext>
                </a:extLst>
              </a:tr>
              <a:tr h="481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謝永豪先生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香港教育大學中國語言學系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24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(10)</a:t>
            </a:r>
            <a:r>
              <a:rPr lang="zh-TW" altLang="en-US" dirty="0"/>
              <a:t> 參考答案欄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為「詩藝挑戰台」的問題作解答</a:t>
            </a:r>
            <a:r>
              <a:rPr lang="zh-TW" altLang="en-US" dirty="0" smtClean="0"/>
              <a:t>示範，例：</a:t>
            </a:r>
            <a:endParaRPr lang="en-US" altLang="zh-TW" dirty="0" smtClean="0"/>
          </a:p>
          <a:p>
            <a:pPr marL="0" indent="0">
              <a:buNone/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人們最常聽到的相信莫過於「兄弟如手足」這句話了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雖是尋常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但也確有至理在。成吉思汗鐵木真年少時魯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莽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地殺了親兄弟別克帖兒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其母把兄弟比喻作箭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「一根箭易折斷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一束箭便難折斷。」鐵木真聽後很慚愧。電影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舺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有句經典台詞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五根手指頭才能合成一個拳頭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。」說的是江湖兄弟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但用來比喻親兄弟也很合適。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教材使用建議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老師</a:t>
            </a:r>
            <a:r>
              <a:rPr lang="zh-TW" altLang="en-US" dirty="0"/>
              <a:t>可因應教學</a:t>
            </a:r>
            <a:r>
              <a:rPr lang="zh-TW" altLang="en-US" dirty="0" smtClean="0"/>
              <a:t>時間，選擇教學重點：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誦讀「 佳作陳列廳 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參考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註釋閱覽室 」和「 白話翻譯館 」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解釋篇章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意思。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參考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/>
              <a:t> </a:t>
            </a:r>
            <a:r>
              <a:rPr lang="zh-TW" altLang="en-US" dirty="0"/>
              <a:t>賞析分享會 」及「 品德體驗營 </a:t>
            </a:r>
            <a:r>
              <a:rPr lang="zh-TW" altLang="en-US" dirty="0" smtClean="0"/>
              <a:t>」分</a:t>
            </a:r>
            <a:r>
              <a:rPr lang="zh-TW" altLang="en-US" dirty="0"/>
              <a:t>析篇章的深層</a:t>
            </a:r>
            <a:r>
              <a:rPr lang="zh-TW" altLang="en-US" dirty="0" smtClean="0"/>
              <a:t>意義。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討論</a:t>
            </a:r>
            <a:r>
              <a:rPr lang="zh-TW" altLang="en-US" dirty="0"/>
              <a:t>「 反思討論區 」的問題，強化學習，促進</a:t>
            </a:r>
            <a:r>
              <a:rPr lang="zh-TW" altLang="en-US" dirty="0" smtClean="0"/>
              <a:t>思考。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「 趣味說書亭 </a:t>
            </a:r>
            <a:r>
              <a:rPr lang="zh-TW" altLang="en-US" dirty="0" smtClean="0"/>
              <a:t>」</a:t>
            </a:r>
            <a:r>
              <a:rPr lang="zh-TW" altLang="en-US" dirty="0"/>
              <a:t>、</a:t>
            </a:r>
            <a:r>
              <a:rPr lang="zh-TW" altLang="en-US" dirty="0" smtClean="0"/>
              <a:t>「 </a:t>
            </a:r>
            <a:r>
              <a:rPr lang="zh-TW" altLang="en-US" dirty="0"/>
              <a:t>詩藝挑戰台 </a:t>
            </a:r>
            <a:r>
              <a:rPr lang="zh-TW" altLang="en-US" dirty="0" smtClean="0"/>
              <a:t>」、「 </a:t>
            </a:r>
            <a:r>
              <a:rPr lang="zh-TW" altLang="en-US" dirty="0"/>
              <a:t>參考答案</a:t>
            </a:r>
            <a:r>
              <a:rPr lang="zh-TW" altLang="en-US" dirty="0" smtClean="0"/>
              <a:t>欄」與「知識補給站」僅供學生自行閱讀，或略作引導。</a:t>
            </a:r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學生網上自我評估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062" y="2506662"/>
            <a:ext cx="10728649" cy="4351338"/>
          </a:xfrm>
        </p:spPr>
        <p:txBody>
          <a:bodyPr/>
          <a:lstStyle/>
          <a:p>
            <a:r>
              <a:rPr lang="zh-TW" altLang="en-US" dirty="0" smtClean="0"/>
              <a:t>每完成一單元後都有自我評估練習，測試學生水平及教學成果。</a:t>
            </a:r>
            <a:endParaRPr lang="en-US" altLang="zh-TW" dirty="0" smtClean="0"/>
          </a:p>
          <a:p>
            <a:r>
              <a:rPr lang="zh-TW" altLang="en-US" dirty="0" smtClean="0"/>
              <a:t>每課設三至五條題目，每單元五課，共十五至二十五條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題目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評估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內容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文句字詞的掌握。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課文內容的</a:t>
            </a:r>
            <a:r>
              <a:rPr lang="zh-TW" altLang="en-US" dirty="0" smtClean="0"/>
              <a:t>理解。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進階思考和分析。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課外知識挑戰</a:t>
            </a:r>
            <a:r>
              <a:rPr lang="zh-TW" altLang="en-US" dirty="0" smtClean="0"/>
              <a:t>題。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網站導覽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https://www.eduhk.hk/poetry</a:t>
            </a:r>
            <a:r>
              <a:rPr lang="en-US" altLang="zh-TW" dirty="0" smtClean="0"/>
              <a:t>/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25" y="2456874"/>
            <a:ext cx="6344257" cy="3330542"/>
          </a:xfrm>
        </p:spPr>
      </p:pic>
    </p:spTree>
    <p:extLst>
      <p:ext uri="{BB962C8B-B14F-4D97-AF65-F5344CB8AC3E}">
        <p14:creationId xmlns:p14="http://schemas.microsoft.com/office/powerpoint/2010/main" val="18301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問答環節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598" y="2585579"/>
            <a:ext cx="2450804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計畫理念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透過</a:t>
            </a:r>
            <a:r>
              <a:rPr lang="zh-TW" altLang="en-US" sz="3600" dirty="0"/>
              <a:t>欣賞</a:t>
            </a:r>
            <a:r>
              <a:rPr lang="zh-TW" altLang="en-US" sz="3600" dirty="0" smtClean="0"/>
              <a:t>中國</a:t>
            </a:r>
            <a:r>
              <a:rPr lang="zh-TW" altLang="en-US" sz="3600" dirty="0"/>
              <a:t>古典</a:t>
            </a:r>
            <a:r>
              <a:rPr lang="zh-TW" altLang="en-US" sz="3600" dirty="0" smtClean="0"/>
              <a:t>詩詞，並結合</a:t>
            </a:r>
            <a:r>
              <a:rPr lang="zh-TW" altLang="en-US" sz="3600" dirty="0"/>
              <a:t>學生生活，探討文學作品的品德情意教育功用，培養學生正確的人生觀，引發學生學習中國語文科的興趣及提升語文能力。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97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計畫目標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一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  <a:r>
              <a:rPr lang="zh-TW" altLang="en-US" dirty="0">
                <a:solidFill>
                  <a:schemeClr val="tx1"/>
                </a:solidFill>
              </a:rPr>
              <a:t>配合初中</a:t>
            </a:r>
            <a:r>
              <a:rPr lang="zh-TW" altLang="en-US" dirty="0" smtClean="0">
                <a:solidFill>
                  <a:schemeClr val="tx1"/>
                </a:solidFill>
              </a:rPr>
              <a:t>中文</a:t>
            </a:r>
            <a:r>
              <a:rPr lang="zh-TW" altLang="en-US" dirty="0">
                <a:solidFill>
                  <a:schemeClr val="tx1"/>
                </a:solidFill>
              </a:rPr>
              <a:t>課程，為全港初中學生學習中華文化知識提供參考教材。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二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  <a:r>
              <a:rPr lang="zh-TW" altLang="en-US" dirty="0">
                <a:solidFill>
                  <a:schemeClr val="tx1"/>
                </a:solidFill>
              </a:rPr>
              <a:t>引起學生學習中國語文科的興趣，提升學生的語文能力及文學素養。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三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  <a:r>
              <a:rPr lang="zh-TW" altLang="en-US" dirty="0">
                <a:solidFill>
                  <a:schemeClr val="tx1"/>
                </a:solidFill>
              </a:rPr>
              <a:t>為校本課程老師自編教材提供參考。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四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  <a:r>
              <a:rPr lang="zh-TW" altLang="en-US" dirty="0">
                <a:solidFill>
                  <a:schemeClr val="tx1"/>
                </a:solidFill>
              </a:rPr>
              <a:t>培養學生正確的人生觀，樹立正確的道德、是非觀念。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五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  <a:r>
              <a:rPr lang="zh-TW" altLang="en-US" dirty="0">
                <a:solidFill>
                  <a:schemeClr val="tx1"/>
                </a:solidFill>
              </a:rPr>
              <a:t>培養學生對優秀的中華文化、國家和民族的感情。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六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  <a:r>
              <a:rPr lang="zh-TW" altLang="en-US" dirty="0">
                <a:solidFill>
                  <a:schemeClr val="tx1"/>
                </a:solidFill>
              </a:rPr>
              <a:t>從文化活動中，培養學生認識、反思和認同中外高尚文化。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推行方案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制訂大綱，諮詢文化學者、校長、老師，配合教學目標，制訂教學大綱。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編寫實驗教材：在</a:t>
            </a:r>
            <a:r>
              <a:rPr lang="en-US" altLang="zh-TW" dirty="0"/>
              <a:t>28</a:t>
            </a:r>
            <a:r>
              <a:rPr lang="zh-TW" altLang="en-US" dirty="0"/>
              <a:t>所學校進行實驗教學及評估。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</a:t>
            </a:r>
            <a:r>
              <a:rPr lang="zh-TW" altLang="en-US" dirty="0" smtClean="0"/>
              <a:t>立資</a:t>
            </a:r>
            <a:r>
              <a:rPr lang="zh-TW" altLang="en-US" dirty="0"/>
              <a:t>料庫網</a:t>
            </a:r>
            <a:r>
              <a:rPr lang="zh-TW" altLang="en-US" dirty="0" smtClean="0"/>
              <a:t>站：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學生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可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隨時閱覽或下載教材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學習詩詞朗誦</a:t>
            </a:r>
            <a:r>
              <a:rPr lang="zh-TW" altLang="en-US" dirty="0" smtClean="0"/>
              <a:t>，</a:t>
            </a:r>
            <a:r>
              <a:rPr lang="zh-TW" altLang="en-US" dirty="0"/>
              <a:t>並完成網上自我評估測驗。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舉辦文化講座</a:t>
            </a:r>
            <a:r>
              <a:rPr lang="en-US" altLang="zh-TW" dirty="0"/>
              <a:t>/</a:t>
            </a:r>
            <a:r>
              <a:rPr lang="zh-TW" altLang="en-US" dirty="0"/>
              <a:t>大型座談會：邀請專家、學</a:t>
            </a:r>
            <a:r>
              <a:rPr lang="zh-TW" altLang="en-US" dirty="0" smtClean="0"/>
              <a:t>者講</a:t>
            </a:r>
            <a:r>
              <a:rPr lang="zh-TW" altLang="en-US" dirty="0"/>
              <a:t>演，提高學生、教師、家長對中國詩詞與品德情意教育的認識。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舉辦教師工作坊：讓教師和學生分享、交流學習詩詞的心得，以提高學習效能。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參與學校</a:t>
            </a:r>
            <a:endParaRPr 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075440"/>
              </p:ext>
            </p:extLst>
          </p:nvPr>
        </p:nvGraphicFramePr>
        <p:xfrm>
          <a:off x="1295402" y="2434800"/>
          <a:ext cx="9601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62960923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5787568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576538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沙田培英中學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佛教沈香林紀念中學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保良局甲子何玉清中學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2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賽馬會毅智書院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鄧鏡波學校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香港真光書院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699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上水官立中學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中華基督教會何福堂書院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聖公會林護紀念中學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169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青年會書院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將軍澳官立中學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救恩書院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09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中華基督教會譚李麗芬紀念中學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高主教書院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伊利沙伯中學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37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基督教香港信義會元朗信義中學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荃灣聖芳濟中學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香港培道中學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23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佛教何南金中學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天主教新民書院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何文田官立中學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394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新亞中學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趙聿修紀念中學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弘立書院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322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伯裘書院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李求恩紀念中學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Bradbury School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001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浸信會永隆中學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余振強紀念第二中學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651283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16283" y="1991068"/>
            <a:ext cx="308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(</a:t>
            </a:r>
            <a:r>
              <a:rPr lang="zh-TW" altLang="en-US" dirty="0" smtClean="0"/>
              <a:t>排名不分先後</a:t>
            </a:r>
            <a:r>
              <a:rPr lang="en-US" altLang="zh-TW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實驗</a:t>
            </a:r>
            <a:r>
              <a:rPr lang="zh-TW" altLang="en-US" dirty="0"/>
              <a:t>教材</a:t>
            </a:r>
            <a:r>
              <a:rPr lang="zh-TW" altLang="en-US" dirty="0" smtClean="0"/>
              <a:t>編寫原則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7541"/>
            <a:ext cx="9601196" cy="370530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(1)</a:t>
            </a:r>
            <a:r>
              <a:rPr lang="zh-TW" altLang="en-US" dirty="0"/>
              <a:t>「用家導向」之一</a:t>
            </a:r>
            <a:r>
              <a:rPr lang="zh-TW" altLang="en-US" dirty="0" smtClean="0"/>
              <a:t>，切合初</a:t>
            </a:r>
            <a:r>
              <a:rPr lang="zh-TW" altLang="en-US" dirty="0"/>
              <a:t>中學生的語文能力及心智水平。</a:t>
            </a:r>
          </a:p>
          <a:p>
            <a:r>
              <a:rPr lang="en-US" altLang="zh-TW" dirty="0"/>
              <a:t>(2)</a:t>
            </a:r>
            <a:r>
              <a:rPr lang="zh-TW" altLang="en-US" dirty="0"/>
              <a:t>「用家導向」之二</a:t>
            </a:r>
            <a:r>
              <a:rPr lang="zh-TW" altLang="en-US" dirty="0" smtClean="0"/>
              <a:t>，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配合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師於課堂上講授。</a:t>
            </a: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(3)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透過輕鬆活潑的敘述筆調讓學生瞭解詩詞名篇與中外名句。</a:t>
            </a: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(4)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每課教材主題集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中，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吸引學生積極自主學習。</a:t>
            </a: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(5)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賞析深入淺出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活學生的高階思考。</a:t>
            </a: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(6)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內容力求「接地氣」，以學生日常生活的例子豐富教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材。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(7)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教材以文字為主，圖畫與聲音檔為輔，提供跨媒體學習體驗。</a:t>
            </a: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(8)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評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估題型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多元化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記憶力</a:t>
            </a:r>
            <a:r>
              <a:rPr lang="zh-TW" altLang="en-US" dirty="0"/>
              <a:t>、分析力、創造力並重。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編寫</a:t>
            </a:r>
            <a:r>
              <a:rPr lang="zh-TW" altLang="en-US" dirty="0" smtClean="0"/>
              <a:t>程序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en-US" dirty="0" smtClean="0"/>
              <a:t>由計畫研究</a:t>
            </a:r>
            <a:r>
              <a:rPr lang="zh-TW" altLang="en-US" dirty="0"/>
              <a:t>小組草擬初稿。</a:t>
            </a:r>
          </a:p>
          <a:p>
            <a:r>
              <a:rPr lang="en-US" altLang="zh-TW" dirty="0"/>
              <a:t>(2)</a:t>
            </a:r>
            <a:r>
              <a:rPr lang="zh-TW" altLang="en-US" dirty="0"/>
              <a:t>稿件交專家顧問審閱，向研究小組提出修訂建議。</a:t>
            </a:r>
          </a:p>
          <a:p>
            <a:r>
              <a:rPr lang="en-US" altLang="zh-TW" dirty="0"/>
              <a:t>(3)</a:t>
            </a:r>
            <a:r>
              <a:rPr lang="zh-TW" altLang="en-US" dirty="0"/>
              <a:t>修訂後的教材將於參與實驗教學的中學試教。</a:t>
            </a:r>
          </a:p>
          <a:p>
            <a:r>
              <a:rPr lang="en-US" altLang="zh-TW" dirty="0"/>
              <a:t>(4)</a:t>
            </a:r>
            <a:r>
              <a:rPr lang="zh-TW" altLang="en-US" dirty="0"/>
              <a:t>老師及學生的回饋意見逕交專家顧問分析。</a:t>
            </a:r>
          </a:p>
          <a:p>
            <a:r>
              <a:rPr lang="en-US" altLang="zh-TW" dirty="0"/>
              <a:t>(5)</a:t>
            </a:r>
            <a:r>
              <a:rPr lang="zh-TW" altLang="en-US" dirty="0"/>
              <a:t>研究小組根據專家顧問的建議作全面修訂。 </a:t>
            </a:r>
          </a:p>
          <a:p>
            <a:r>
              <a:rPr lang="en-US" altLang="zh-TW" dirty="0"/>
              <a:t>(6)</a:t>
            </a:r>
            <a:r>
              <a:rPr lang="zh-TW" altLang="en-US" dirty="0"/>
              <a:t>定稿後的教材將結集出版。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6444"/>
            <a:ext cx="9601196" cy="1303867"/>
          </a:xfrm>
        </p:spPr>
        <p:txBody>
          <a:bodyPr/>
          <a:lstStyle/>
          <a:p>
            <a:r>
              <a:rPr lang="zh-TW" altLang="en-US" dirty="0"/>
              <a:t>課程設計</a:t>
            </a:r>
            <a:r>
              <a:rPr lang="zh-TW" altLang="en-US" dirty="0" smtClean="0"/>
              <a:t>－</a:t>
            </a:r>
            <a:r>
              <a:rPr lang="zh-TW" altLang="en-US" dirty="0"/>
              <a:t>八</a:t>
            </a:r>
            <a:r>
              <a:rPr lang="zh-TW" altLang="en-US" dirty="0" smtClean="0"/>
              <a:t>單元共四十課</a:t>
            </a: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22730"/>
              </p:ext>
            </p:extLst>
          </p:nvPr>
        </p:nvGraphicFramePr>
        <p:xfrm>
          <a:off x="1155940" y="1603298"/>
          <a:ext cx="9448871" cy="4832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213">
                  <a:extLst>
                    <a:ext uri="{9D8B030D-6E8A-4147-A177-3AD203B41FA5}">
                      <a16:colId xmlns:a16="http://schemas.microsoft.com/office/drawing/2014/main" val="605680044"/>
                    </a:ext>
                  </a:extLst>
                </a:gridCol>
                <a:gridCol w="1526416">
                  <a:extLst>
                    <a:ext uri="{9D8B030D-6E8A-4147-A177-3AD203B41FA5}">
                      <a16:colId xmlns:a16="http://schemas.microsoft.com/office/drawing/2014/main" val="2497099094"/>
                    </a:ext>
                  </a:extLst>
                </a:gridCol>
                <a:gridCol w="1777191">
                  <a:extLst>
                    <a:ext uri="{9D8B030D-6E8A-4147-A177-3AD203B41FA5}">
                      <a16:colId xmlns:a16="http://schemas.microsoft.com/office/drawing/2014/main" val="422857135"/>
                    </a:ext>
                  </a:extLst>
                </a:gridCol>
                <a:gridCol w="1777191">
                  <a:extLst>
                    <a:ext uri="{9D8B030D-6E8A-4147-A177-3AD203B41FA5}">
                      <a16:colId xmlns:a16="http://schemas.microsoft.com/office/drawing/2014/main" val="3704365285"/>
                    </a:ext>
                  </a:extLst>
                </a:gridCol>
                <a:gridCol w="1590430">
                  <a:extLst>
                    <a:ext uri="{9D8B030D-6E8A-4147-A177-3AD203B41FA5}">
                      <a16:colId xmlns:a16="http://schemas.microsoft.com/office/drawing/2014/main" val="3511737236"/>
                    </a:ext>
                  </a:extLst>
                </a:gridCol>
                <a:gridCol w="1590430">
                  <a:extLst>
                    <a:ext uri="{9D8B030D-6E8A-4147-A177-3AD203B41FA5}">
                      <a16:colId xmlns:a16="http://schemas.microsoft.com/office/drawing/2014/main" val="1280194381"/>
                    </a:ext>
                  </a:extLst>
                </a:gridCol>
              </a:tblGrid>
              <a:tr h="222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單元</a:t>
                      </a:r>
                      <a:r>
                        <a:rPr lang="en-US" sz="1400" b="1" kern="100" dirty="0">
                          <a:effectLst/>
                        </a:rPr>
                        <a:t>/</a:t>
                      </a:r>
                      <a:r>
                        <a:rPr lang="zh-HK" sz="1400" b="1" kern="100" dirty="0">
                          <a:effectLst/>
                        </a:rPr>
                        <a:t>課數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一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二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四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五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1275945314"/>
                  </a:ext>
                </a:extLst>
              </a:tr>
              <a:tr h="44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</a:t>
                      </a:r>
                      <a:r>
                        <a:rPr lang="zh-HK" sz="1400" b="1" kern="100" dirty="0">
                          <a:effectLst/>
                        </a:rPr>
                        <a:t>一</a:t>
                      </a:r>
                      <a:r>
                        <a:rPr lang="en-US" sz="1400" b="1" kern="100" dirty="0">
                          <a:effectLst/>
                        </a:rPr>
                        <a:t>)</a:t>
                      </a:r>
                      <a:r>
                        <a:rPr lang="zh-HK" sz="1400" b="1" kern="100" dirty="0">
                          <a:effectLst/>
                        </a:rPr>
                        <a:t>家庭倫</a:t>
                      </a:r>
                      <a:r>
                        <a:rPr lang="zh-TW" sz="1400" b="1" kern="100" dirty="0">
                          <a:effectLst/>
                        </a:rPr>
                        <a:t>理</a:t>
                      </a:r>
                      <a:endParaRPr lang="en-US" sz="14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詩經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蓼莪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古詩十九首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迢</a:t>
                      </a:r>
                      <a:r>
                        <a:rPr lang="zh-TW" sz="1400" b="1" kern="100">
                          <a:effectLst/>
                        </a:rPr>
                        <a:t>迢</a:t>
                      </a:r>
                      <a:r>
                        <a:rPr lang="zh-HK" sz="1400" b="1" kern="100">
                          <a:effectLst/>
                        </a:rPr>
                        <a:t>牽牛星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曹植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七步詩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r>
                        <a:rPr lang="zh-HK" sz="1400" b="1" kern="100">
                          <a:effectLst/>
                        </a:rPr>
                        <a:t>、王維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九月九日憶山東兄</a:t>
                      </a:r>
                      <a:r>
                        <a:rPr lang="zh-TW" sz="1400" b="1" kern="100">
                          <a:effectLst/>
                        </a:rPr>
                        <a:t>弟〉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佚名〈木蘭詩〉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蘇軾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水調歌頭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515395297"/>
                  </a:ext>
                </a:extLst>
              </a:tr>
              <a:tr h="44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(</a:t>
                      </a:r>
                      <a:r>
                        <a:rPr lang="zh-HK" sz="1400" b="1" kern="100">
                          <a:effectLst/>
                        </a:rPr>
                        <a:t>二</a:t>
                      </a:r>
                      <a:r>
                        <a:rPr lang="en-US" sz="1400" b="1" kern="100">
                          <a:effectLst/>
                        </a:rPr>
                        <a:t>)</a:t>
                      </a:r>
                      <a:r>
                        <a:rPr lang="zh-TW" sz="1400" b="1" kern="100">
                          <a:effectLst/>
                        </a:rPr>
                        <a:t>待人交友</a:t>
                      </a:r>
                      <a:endParaRPr lang="en-US" sz="1400" b="1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 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陶淵明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移居（其二）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</a:rPr>
                        <a:t>王</a:t>
                      </a:r>
                      <a:r>
                        <a:rPr lang="zh-HK" sz="1400" b="1" kern="100" dirty="0">
                          <a:effectLst/>
                        </a:rPr>
                        <a:t>勃〈送杜少府之任蜀州〉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王維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送元二使安西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杜甫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客至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歐陽修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浪淘沙</a:t>
                      </a:r>
                      <a:r>
                        <a:rPr lang="zh-TW" sz="1400" b="1" kern="100">
                          <a:effectLst/>
                        </a:rPr>
                        <a:t>‧把酒祝東風〉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3978049059"/>
                  </a:ext>
                </a:extLst>
              </a:tr>
              <a:tr h="44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(</a:t>
                      </a:r>
                      <a:r>
                        <a:rPr lang="zh-HK" sz="1400" b="1" kern="100">
                          <a:effectLst/>
                        </a:rPr>
                        <a:t>三</a:t>
                      </a:r>
                      <a:r>
                        <a:rPr lang="en-US" sz="1400" b="1" kern="100">
                          <a:effectLst/>
                        </a:rPr>
                        <a:t>)</a:t>
                      </a:r>
                      <a:r>
                        <a:rPr lang="zh-TW" sz="1400" b="1" kern="100">
                          <a:effectLst/>
                        </a:rPr>
                        <a:t>端正品德</a:t>
                      </a:r>
                      <a:endParaRPr lang="en-US" sz="1400" b="1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 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張孝祥〈念奴嬌〉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文天祥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過零丁洋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王冕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墨梅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r>
                        <a:rPr lang="zh-HK" sz="1400" b="1" kern="100" dirty="0">
                          <a:effectLst/>
                        </a:rPr>
                        <a:t>、于謙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石灰吟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鄭板橋〈竹石〉</a:t>
                      </a:r>
                      <a:endParaRPr lang="en-US" sz="1400" b="1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 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</a:rPr>
                        <a:t>林則徐</a:t>
                      </a:r>
                      <a:r>
                        <a:rPr lang="zh-HK" sz="1400" b="1" kern="100">
                          <a:effectLst/>
                        </a:rPr>
                        <a:t>〈</a:t>
                      </a:r>
                      <a:r>
                        <a:rPr lang="zh-TW" sz="1400" b="1" kern="100">
                          <a:effectLst/>
                        </a:rPr>
                        <a:t>赴戍登程口占示家人</a:t>
                      </a:r>
                      <a:r>
                        <a:rPr lang="zh-HK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4002143861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</a:t>
                      </a:r>
                      <a:r>
                        <a:rPr lang="zh-HK" sz="1400" b="1" kern="100" dirty="0">
                          <a:effectLst/>
                        </a:rPr>
                        <a:t>四</a:t>
                      </a:r>
                      <a:r>
                        <a:rPr lang="en-US" sz="1400" b="1" kern="100" dirty="0">
                          <a:effectLst/>
                        </a:rPr>
                        <a:t>)</a:t>
                      </a:r>
                      <a:r>
                        <a:rPr lang="zh-HK" sz="1400" b="1" kern="100" dirty="0">
                          <a:effectLst/>
                        </a:rPr>
                        <a:t>擁</a:t>
                      </a:r>
                      <a:r>
                        <a:rPr lang="zh-TW" sz="1400" b="1" kern="100" dirty="0">
                          <a:effectLst/>
                        </a:rPr>
                        <a:t>抱</a:t>
                      </a:r>
                      <a:r>
                        <a:rPr lang="zh-HK" sz="1400" b="1" kern="100" dirty="0">
                          <a:effectLst/>
                        </a:rPr>
                        <a:t>自然</a:t>
                      </a:r>
                      <a:endParaRPr lang="en-US" sz="14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王維〈山居秋暝〉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杜甫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望嶽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楊巨源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城東早春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白居易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憶江南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蘇軾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飲湖上初晴後雨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r>
                        <a:rPr lang="zh-HK" sz="1400" b="1" kern="100">
                          <a:effectLst/>
                        </a:rPr>
                        <a:t>、楊萬里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曉出淨慈寺送林子方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616682142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(</a:t>
                      </a:r>
                      <a:r>
                        <a:rPr lang="zh-HK" sz="1400" b="1" kern="100">
                          <a:effectLst/>
                        </a:rPr>
                        <a:t>五</a:t>
                      </a:r>
                      <a:r>
                        <a:rPr lang="en-US" sz="1400" b="1" kern="100">
                          <a:effectLst/>
                        </a:rPr>
                        <a:t>)</a:t>
                      </a:r>
                      <a:r>
                        <a:rPr lang="zh-HK" sz="1400" b="1" kern="100">
                          <a:effectLst/>
                        </a:rPr>
                        <a:t>知識</a:t>
                      </a:r>
                      <a:r>
                        <a:rPr lang="zh-TW" sz="1400" b="1" kern="100">
                          <a:effectLst/>
                        </a:rPr>
                        <a:t>學習</a:t>
                      </a:r>
                      <a:endParaRPr lang="en-US" sz="1400" b="1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 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杜秋娘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金縷衣</a:t>
                      </a:r>
                      <a:r>
                        <a:rPr lang="zh-TW" sz="1400" b="1" kern="100">
                          <a:effectLst/>
                        </a:rPr>
                        <a:t>〉、</a:t>
                      </a:r>
                      <a:r>
                        <a:rPr lang="zh-HK" sz="1400" b="1" kern="100">
                          <a:effectLst/>
                        </a:rPr>
                        <a:t>顏真卿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勸學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蘇軾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題西林壁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陸游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冬夜讀書示子聿（其三）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r>
                        <a:rPr lang="zh-HK" sz="1400" b="1" kern="100">
                          <a:effectLst/>
                        </a:rPr>
                        <a:t>、陸九淵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讀書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朱熹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觀書有感</a:t>
                      </a:r>
                      <a:r>
                        <a:rPr lang="zh-TW" sz="1400" b="1" kern="100" dirty="0">
                          <a:effectLst/>
                        </a:rPr>
                        <a:t>（</a:t>
                      </a:r>
                      <a:r>
                        <a:rPr lang="zh-HK" sz="1400" b="1" kern="100" dirty="0">
                          <a:effectLst/>
                        </a:rPr>
                        <a:t>其一</a:t>
                      </a:r>
                      <a:r>
                        <a:rPr lang="zh-TW" sz="1400" b="1" kern="100" dirty="0">
                          <a:effectLst/>
                        </a:rPr>
                        <a:t>）〉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錢福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明日歌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740705811"/>
                  </a:ext>
                </a:extLst>
              </a:tr>
              <a:tr h="44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(</a:t>
                      </a:r>
                      <a:r>
                        <a:rPr lang="zh-HK" sz="1400" b="1" kern="100">
                          <a:effectLst/>
                        </a:rPr>
                        <a:t>六</a:t>
                      </a:r>
                      <a:r>
                        <a:rPr lang="en-US" sz="1400" b="1" kern="100">
                          <a:effectLst/>
                        </a:rPr>
                        <a:t>)</a:t>
                      </a:r>
                      <a:r>
                        <a:rPr lang="zh-HK" sz="1400" b="1" kern="100">
                          <a:effectLst/>
                        </a:rPr>
                        <a:t>人生態度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王維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終南別業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李白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將進酒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杜甫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茅屋為秋風所破歌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蘇軾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念奴嬌</a:t>
                      </a:r>
                      <a:r>
                        <a:rPr lang="zh-TW" sz="1400" b="1" kern="100">
                          <a:effectLst/>
                        </a:rPr>
                        <a:t>‧</a:t>
                      </a:r>
                      <a:r>
                        <a:rPr lang="zh-HK" sz="1400" b="1" kern="100">
                          <a:effectLst/>
                        </a:rPr>
                        <a:t>赤壁懷古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辛棄疾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青玉案‧元夕</a:t>
                      </a:r>
                      <a:r>
                        <a:rPr lang="zh-TW" sz="1400" b="1" kern="100" dirty="0">
                          <a:effectLst/>
                        </a:rPr>
                        <a:t>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1169690296"/>
                  </a:ext>
                </a:extLst>
              </a:tr>
              <a:tr h="667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(</a:t>
                      </a:r>
                      <a:r>
                        <a:rPr lang="zh-HK" sz="1400" b="1" kern="100">
                          <a:effectLst/>
                        </a:rPr>
                        <a:t>七</a:t>
                      </a:r>
                      <a:r>
                        <a:rPr lang="en-US" sz="1400" b="1" kern="100">
                          <a:effectLst/>
                        </a:rPr>
                        <a:t>) </a:t>
                      </a:r>
                      <a:r>
                        <a:rPr lang="zh-TW" sz="1400" b="1" kern="100">
                          <a:effectLst/>
                        </a:rPr>
                        <a:t>家國情懷</a:t>
                      </a:r>
                      <a:endParaRPr lang="en-US" sz="1400" b="1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 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</a:rPr>
                        <a:t>陳子昂〈登幽州臺歌</a:t>
                      </a:r>
                      <a:r>
                        <a:rPr lang="zh-HK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王翰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涼州詞</a:t>
                      </a:r>
                      <a:r>
                        <a:rPr lang="zh-TW" sz="1400" b="1" kern="100">
                          <a:effectLst/>
                        </a:rPr>
                        <a:t>（</a:t>
                      </a:r>
                      <a:r>
                        <a:rPr lang="zh-HK" sz="1400" b="1" kern="100">
                          <a:effectLst/>
                        </a:rPr>
                        <a:t>其一</a:t>
                      </a:r>
                      <a:r>
                        <a:rPr lang="zh-TW" sz="1400" b="1" kern="100">
                          <a:effectLst/>
                        </a:rPr>
                        <a:t>）〉</a:t>
                      </a:r>
                      <a:r>
                        <a:rPr lang="zh-HK" sz="1400" b="1" kern="100">
                          <a:effectLst/>
                        </a:rPr>
                        <a:t>、陳陶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隴西行</a:t>
                      </a:r>
                      <a:r>
                        <a:rPr lang="zh-TW" sz="1400" b="1" kern="100">
                          <a:effectLst/>
                        </a:rPr>
                        <a:t>（</a:t>
                      </a:r>
                      <a:r>
                        <a:rPr lang="zh-HK" sz="1400" b="1" kern="100">
                          <a:effectLst/>
                        </a:rPr>
                        <a:t>其二</a:t>
                      </a:r>
                      <a:r>
                        <a:rPr lang="zh-TW" sz="1400" b="1" kern="100">
                          <a:effectLst/>
                        </a:rPr>
                        <a:t>）〉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王昌齡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從軍行</a:t>
                      </a:r>
                      <a:r>
                        <a:rPr lang="zh-TW" sz="1400" b="1" kern="100">
                          <a:effectLst/>
                        </a:rPr>
                        <a:t>（</a:t>
                      </a:r>
                      <a:r>
                        <a:rPr lang="zh-HK" sz="1400" b="1" kern="100">
                          <a:effectLst/>
                        </a:rPr>
                        <a:t>其四、五</a:t>
                      </a:r>
                      <a:r>
                        <a:rPr lang="zh-TW" sz="1400" b="1" kern="100">
                          <a:effectLst/>
                        </a:rPr>
                        <a:t>）〉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杜甫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春望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李煜</a:t>
                      </a:r>
                      <a:r>
                        <a:rPr lang="zh-TW" sz="1400" b="1" kern="100" dirty="0">
                          <a:effectLst/>
                        </a:rPr>
                        <a:t>〈</a:t>
                      </a:r>
                      <a:r>
                        <a:rPr lang="zh-HK" sz="1400" b="1" kern="100" dirty="0">
                          <a:effectLst/>
                        </a:rPr>
                        <a:t>虞美人〉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1233775834"/>
                  </a:ext>
                </a:extLst>
              </a:tr>
              <a:tr h="44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(</a:t>
                      </a:r>
                      <a:r>
                        <a:rPr lang="zh-HK" sz="1400" b="1" kern="100">
                          <a:effectLst/>
                        </a:rPr>
                        <a:t>八</a:t>
                      </a:r>
                      <a:r>
                        <a:rPr lang="en-US" sz="1400" b="1" kern="100">
                          <a:effectLst/>
                        </a:rPr>
                        <a:t>)</a:t>
                      </a:r>
                      <a:r>
                        <a:rPr lang="zh-TW" sz="1400" b="1" kern="100">
                          <a:effectLst/>
                        </a:rPr>
                        <a:t>生活情趣</a:t>
                      </a:r>
                      <a:endParaRPr lang="en-US" sz="1400" b="1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 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李白〈月下獨酌〉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杜甫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畫鷹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韓愈〈聽穎師彈琴〉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>
                          <a:effectLst/>
                        </a:rPr>
                        <a:t>蘇軾</a:t>
                      </a:r>
                      <a:r>
                        <a:rPr lang="zh-TW" sz="1400" b="1" kern="100">
                          <a:effectLst/>
                        </a:rPr>
                        <a:t>〈</a:t>
                      </a:r>
                      <a:r>
                        <a:rPr lang="zh-HK" sz="1400" b="1" kern="100">
                          <a:effectLst/>
                        </a:rPr>
                        <a:t>石蒼書醉墨堂</a:t>
                      </a:r>
                      <a:r>
                        <a:rPr lang="zh-TW" sz="1400" b="1" kern="100">
                          <a:effectLst/>
                        </a:rPr>
                        <a:t>〉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effectLst/>
                        </a:rPr>
                        <a:t>黃庭堅</a:t>
                      </a:r>
                      <a:r>
                        <a:rPr lang="zh-TW" sz="1400" b="1" kern="100" dirty="0">
                          <a:effectLst/>
                        </a:rPr>
                        <a:t>〈弈棋二首呈任</a:t>
                      </a:r>
                      <a:r>
                        <a:rPr lang="zh-HK" sz="1400" b="1" kern="100" dirty="0">
                          <a:effectLst/>
                        </a:rPr>
                        <a:t>公</a:t>
                      </a:r>
                      <a:r>
                        <a:rPr lang="zh-TW" sz="1400" b="1" kern="100" dirty="0">
                          <a:effectLst/>
                        </a:rPr>
                        <a:t>漸（</a:t>
                      </a:r>
                      <a:r>
                        <a:rPr lang="zh-HK" sz="1400" b="1" kern="100" dirty="0">
                          <a:effectLst/>
                        </a:rPr>
                        <a:t>其二</a:t>
                      </a:r>
                      <a:r>
                        <a:rPr lang="zh-TW" sz="1400" b="1" kern="100" dirty="0">
                          <a:effectLst/>
                        </a:rPr>
                        <a:t>）〉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/>
                </a:tc>
                <a:extLst>
                  <a:ext uri="{0D108BD9-81ED-4DB2-BD59-A6C34878D82A}">
                    <a16:rowId xmlns:a16="http://schemas.microsoft.com/office/drawing/2014/main" val="1718486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2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2336</Words>
  <Application>Microsoft Office PowerPoint</Application>
  <PresentationFormat>寬螢幕</PresentationFormat>
  <Paragraphs>221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Organic</vt:lpstr>
      <vt:lpstr>從詩詞欣賞到品德情意教育 教師工作坊</vt:lpstr>
      <vt:lpstr>PowerPoint 簡報</vt:lpstr>
      <vt:lpstr>計畫理念</vt:lpstr>
      <vt:lpstr>計畫目標</vt:lpstr>
      <vt:lpstr>推行方案</vt:lpstr>
      <vt:lpstr>參與學校</vt:lpstr>
      <vt:lpstr>實驗教材編寫原則</vt:lpstr>
      <vt:lpstr>編寫程序 </vt:lpstr>
      <vt:lpstr>課程設計－八單元共四十課</vt:lpstr>
      <vt:lpstr>每課教材設計：10部分</vt:lpstr>
      <vt:lpstr>(1)趣味說書亭</vt:lpstr>
      <vt:lpstr>(2) 佳作陳列廳</vt:lpstr>
      <vt:lpstr>(3) 註釋閱覽室</vt:lpstr>
      <vt:lpstr>(4) 白話翻譯館</vt:lpstr>
      <vt:lpstr>(5)賞析分享會</vt:lpstr>
      <vt:lpstr>(6) 品德體驗營</vt:lpstr>
      <vt:lpstr>(7) 詩藝挑戰台</vt:lpstr>
      <vt:lpstr>(8) 知識補給站</vt:lpstr>
      <vt:lpstr>(9) 反思討論區</vt:lpstr>
      <vt:lpstr>(10) 參考答案欄</vt:lpstr>
      <vt:lpstr>教材使用建議</vt:lpstr>
      <vt:lpstr>學生網上自我評估</vt:lpstr>
      <vt:lpstr>網站導覽 https://www.eduhk.hk/poetry/</vt:lpstr>
      <vt:lpstr>問答環節</vt:lpstr>
    </vt:vector>
  </TitlesOfParts>
  <Company>HKIEd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「論語與現代社會」實驗教學教師工作坊</dc:title>
  <dc:creator>CHOI, Sze Hang Henry</dc:creator>
  <cp:lastModifiedBy>LI, King Bong [CHL]</cp:lastModifiedBy>
  <cp:revision>50</cp:revision>
  <dcterms:created xsi:type="dcterms:W3CDTF">2015-09-14T05:59:24Z</dcterms:created>
  <dcterms:modified xsi:type="dcterms:W3CDTF">2020-10-09T03:56:35Z</dcterms:modified>
</cp:coreProperties>
</file>